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49" autoAdjust="0"/>
  </p:normalViewPr>
  <p:slideViewPr>
    <p:cSldViewPr>
      <p:cViewPr varScale="1">
        <p:scale>
          <a:sx n="63" d="100"/>
          <a:sy n="63" d="100"/>
        </p:scale>
        <p:origin x="-158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fld id="{59AF3421-4385-4FB1-B904-5971373FC34D}" type="datetimeFigureOut">
              <a:rPr lang="th-TH"/>
              <a:pPr>
                <a:defRPr/>
              </a:pPr>
              <a:t>08/03/60</a:t>
            </a:fld>
            <a:endParaRPr lang="th-TH"/>
          </a:p>
        </p:txBody>
      </p:sp>
      <p:sp>
        <p:nvSpPr>
          <p:cNvPr id="7172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noProof="0" smtClean="0"/>
              <a:t>Click to edit Master text styles</a:t>
            </a:r>
          </a:p>
          <a:p>
            <a:pPr lvl="1"/>
            <a:r>
              <a:rPr lang="th-TH" noProof="0" smtClean="0"/>
              <a:t>Second level</a:t>
            </a:r>
          </a:p>
          <a:p>
            <a:pPr lvl="2"/>
            <a:r>
              <a:rPr lang="th-TH" noProof="0" smtClean="0"/>
              <a:t>Third level</a:t>
            </a:r>
          </a:p>
          <a:p>
            <a:pPr lvl="3"/>
            <a:r>
              <a:rPr lang="th-TH" noProof="0" smtClean="0"/>
              <a:t>Fourth level</a:t>
            </a:r>
          </a:p>
          <a:p>
            <a:pPr lvl="4"/>
            <a:r>
              <a:rPr lang="th-TH" noProof="0" smtClean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fld id="{1756A4F7-9E86-4AEE-902E-2157DE04183B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ถ้าสามารถสร้างแบบจำลองให้อยู่ในรูปของกราฟ เราจะสามารถใช้สมการคณิตศาสตร์ต่างๆช่วยได้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แล้วถ้าเราลองเปลี่ยนค่า</a:t>
            </a:r>
            <a:r>
              <a:rPr lang="en-US" smtClean="0"/>
              <a:t> p</a:t>
            </a:r>
            <a:r>
              <a:rPr lang="th-TH" smtClean="0"/>
              <a:t>ไปเรื่อยๆผลที่จะเป็นยังไง</a:t>
            </a:r>
          </a:p>
          <a:p>
            <a:pPr eaLnBrk="1" hangingPunct="1"/>
            <a:r>
              <a:rPr lang="th-TH" smtClean="0"/>
              <a:t>ถ้า</a:t>
            </a:r>
            <a:r>
              <a:rPr lang="en-US" smtClean="0"/>
              <a:t>p</a:t>
            </a:r>
            <a:r>
              <a:rPr lang="th-TH" smtClean="0"/>
              <a:t>น้อยเบ้ขวาแล้วค่อยๆซ้ายไปเรื่อยๆ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หา</a:t>
            </a:r>
            <a:r>
              <a:rPr lang="en-US" smtClean="0"/>
              <a:t>degree</a:t>
            </a:r>
            <a:r>
              <a:rPr lang="th-TH" smtClean="0"/>
              <a:t>เฉลี่ยทำไง</a:t>
            </a:r>
          </a:p>
          <a:p>
            <a:pPr eaLnBrk="1" hangingPunct="1"/>
            <a:r>
              <a:rPr lang="th-TH" smtClean="0"/>
              <a:t>นำค่าความสูงคูณ</a:t>
            </a:r>
            <a:r>
              <a:rPr lang="en-US" smtClean="0"/>
              <a:t>prob</a:t>
            </a:r>
            <a:r>
              <a:rPr lang="th-TH" smtClean="0"/>
              <a:t> แล้ว </a:t>
            </a:r>
            <a:r>
              <a:rPr lang="en-US" smtClean="0"/>
              <a:t>sum</a:t>
            </a:r>
            <a:r>
              <a:rPr lang="th-TH" smtClean="0"/>
              <a:t>ไปเรื่อยๆ จะได้</a:t>
            </a:r>
            <a:r>
              <a:rPr lang="en-US" smtClean="0"/>
              <a:t>degree </a:t>
            </a:r>
            <a:r>
              <a:rPr lang="th-TH" smtClean="0"/>
              <a:t>เฉลี่ยออกมา</a:t>
            </a:r>
            <a:r>
              <a:rPr lang="en-US" smtClean="0"/>
              <a:t> </a:t>
            </a:r>
            <a:r>
              <a:rPr lang="th-TH" smtClean="0"/>
              <a:t>หรือค่า </a:t>
            </a:r>
            <a:r>
              <a:rPr lang="en-US" smtClean="0"/>
              <a:t>Expected Value</a:t>
            </a:r>
            <a:endParaRPr lang="th-TH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ได้ค่าเฉลี่ยของ</a:t>
            </a:r>
            <a:r>
              <a:rPr lang="en-US" smtClean="0"/>
              <a:t> degree </a:t>
            </a:r>
            <a:r>
              <a:rPr lang="th-TH" smtClean="0"/>
              <a:t>จาก</a:t>
            </a:r>
            <a:r>
              <a:rPr lang="en-US" smtClean="0"/>
              <a:t> n node </a:t>
            </a:r>
            <a:r>
              <a:rPr lang="th-TH" smtClean="0"/>
              <a:t>และ </a:t>
            </a:r>
            <a:r>
              <a:rPr lang="en-US" smtClean="0"/>
              <a:t>prob p = np</a:t>
            </a:r>
            <a:endParaRPr lang="th-TH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จะเรียกว่า </a:t>
            </a:r>
            <a:r>
              <a:rPr lang="en-US" smtClean="0"/>
              <a:t>connect </a:t>
            </a:r>
            <a:r>
              <a:rPr lang="th-TH" smtClean="0"/>
              <a:t>ก็ต่อเมื่อทุกๆคู่ของโหนดมี</a:t>
            </a:r>
            <a:r>
              <a:rPr lang="en-US" smtClean="0"/>
              <a:t>path </a:t>
            </a:r>
            <a:r>
              <a:rPr lang="th-TH" smtClean="0"/>
              <a:t>ที่เชื่อมหากันได้ ในกรณีที่ตัวอยู่ตัวเดียว หรือบางกลุ่มที่</a:t>
            </a:r>
            <a:r>
              <a:rPr lang="en-US" smtClean="0"/>
              <a:t>connect</a:t>
            </a:r>
            <a:r>
              <a:rPr lang="th-TH" smtClean="0"/>
              <a:t>แต่แยกออกมาว่า </a:t>
            </a:r>
            <a:r>
              <a:rPr lang="en-US" smtClean="0"/>
              <a:t>Component </a:t>
            </a:r>
            <a:r>
              <a:rPr lang="th-TH" smtClean="0"/>
              <a:t>หรือก็คือกลุ่มของโหนดที่เชื่อกั</a:t>
            </a:r>
          </a:p>
          <a:p>
            <a:pPr eaLnBrk="1" hangingPunct="1"/>
            <a:r>
              <a:rPr lang="th-TH" smtClean="0"/>
              <a:t>ในบาง</a:t>
            </a:r>
            <a:r>
              <a:rPr lang="en-US" smtClean="0"/>
              <a:t>graph</a:t>
            </a:r>
            <a:r>
              <a:rPr lang="th-TH" smtClean="0"/>
              <a:t>ที่มี</a:t>
            </a:r>
            <a:r>
              <a:rPr lang="en-US" smtClean="0"/>
              <a:t>Component</a:t>
            </a:r>
            <a:r>
              <a:rPr lang="th-TH" smtClean="0"/>
              <a:t> ที่ใหญ่ที่สุดจะถูกเรียกว่า </a:t>
            </a:r>
            <a:r>
              <a:rPr lang="en-US" smtClean="0"/>
              <a:t>Giant Component</a:t>
            </a:r>
            <a:r>
              <a:rPr lang="th-TH" smtClean="0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จะบอกว่า </a:t>
            </a:r>
            <a:r>
              <a:rPr lang="en-US" smtClean="0"/>
              <a:t>Component</a:t>
            </a:r>
            <a:r>
              <a:rPr lang="th-TH" smtClean="0"/>
              <a:t>นั้นเทียบกับจำนวนโหนดทั้งกราฟแล้วได้ค่าคงที่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K=1</a:t>
            </a:r>
            <a:endParaRPr lang="th-TH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เหมือนการซึม ในที่นี้ช้</a:t>
            </a:r>
            <a:r>
              <a:rPr lang="en-US" smtClean="0"/>
              <a:t> 2D </a:t>
            </a:r>
            <a:r>
              <a:rPr lang="th-TH" smtClean="0"/>
              <a:t>สามารถเชื่อมกับเพื่อนบ้านได้บนล่างซ้ายขวา สมมติว่าเทน้ำจากข้างบนจะมีความเป็นไปได้มากน้อยแค่ไหนที่ให้น้ำไหลจากบนสุดมาล่างสุดได้ โดยการศึกษาจะเป็นแบบ </a:t>
            </a:r>
            <a:r>
              <a:rPr lang="en-US" smtClean="0"/>
              <a:t>Bond </a:t>
            </a:r>
            <a:r>
              <a:rPr lang="th-TH" smtClean="0"/>
              <a:t>และ</a:t>
            </a:r>
            <a:r>
              <a:rPr lang="en-US" smtClean="0"/>
              <a:t> </a:t>
            </a:r>
            <a:r>
              <a:rPr lang="th-TH" smtClean="0"/>
              <a:t>แบบ </a:t>
            </a:r>
            <a:r>
              <a:rPr lang="en-US" smtClean="0"/>
              <a:t>site</a:t>
            </a:r>
          </a:p>
          <a:p>
            <a:pPr eaLnBrk="1" hangingPunct="1"/>
            <a:r>
              <a:rPr lang="th-TH" smtClean="0"/>
              <a:t>ในที่นี้คือแบบ </a:t>
            </a:r>
            <a:r>
              <a:rPr lang="en-US" smtClean="0"/>
              <a:t>Bond</a:t>
            </a:r>
            <a:endParaRPr lang="th-TH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อันนี้คือ </a:t>
            </a:r>
            <a:r>
              <a:rPr lang="en-US" smtClean="0"/>
              <a:t>Site</a:t>
            </a:r>
            <a:r>
              <a:rPr lang="th-TH" smtClean="0"/>
              <a:t> คือเหมือนมีตารางแล้วมาเจาะรูๆ แล้วสามารถทำให้น้ำไหลจากบนสุดมาล่างสุดได้ เรียกส่วนที่ติดกันนั้นว่า </a:t>
            </a:r>
            <a:r>
              <a:rPr lang="en-US" smtClean="0"/>
              <a:t>Giant Cluster</a:t>
            </a:r>
            <a:endParaRPr lang="th-TH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ถ้าเส้นเชื่อมแต่ละเส้นมีอัตารเกิด</a:t>
            </a:r>
            <a:r>
              <a:rPr lang="en-US" smtClean="0"/>
              <a:t>p</a:t>
            </a:r>
            <a:r>
              <a:rPr lang="th-TH" smtClean="0"/>
              <a:t> แล้ว</a:t>
            </a:r>
            <a:r>
              <a:rPr lang="en-US" smtClean="0"/>
              <a:t> p </a:t>
            </a:r>
            <a:r>
              <a:rPr lang="th-TH" smtClean="0"/>
              <a:t>มีค่าเท่าใดที่ทำให้เกิดการไหลจากบนลงล่างได้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กราฟที่ต้องระบุจำนวนโหนดชึ้นมา เวลาที่เราจะสร้างเส้นเชื่อมจากโหนดหนึ่งไปโหนดหนึ่งจะสร้างขึ้นมาด้วย</a:t>
            </a:r>
            <a:r>
              <a:rPr lang="en-US" smtClean="0"/>
              <a:t> probability </a:t>
            </a:r>
            <a:r>
              <a:rPr lang="th-TH" smtClean="0"/>
              <a:t>ค่าหนึ่งๆ </a:t>
            </a:r>
          </a:p>
          <a:p>
            <a:pPr eaLnBrk="1" hangingPunct="1"/>
            <a:r>
              <a:rPr lang="en-US" smtClean="0"/>
              <a:t>N = </a:t>
            </a:r>
            <a:r>
              <a:rPr lang="th-TH" smtClean="0"/>
              <a:t>จำนวนโหนด</a:t>
            </a:r>
          </a:p>
          <a:p>
            <a:pPr eaLnBrk="1" hangingPunct="1"/>
            <a:r>
              <a:rPr lang="en-US" smtClean="0"/>
              <a:t>m</a:t>
            </a:r>
            <a:r>
              <a:rPr lang="th-TH" smtClean="0"/>
              <a:t> </a:t>
            </a:r>
            <a:r>
              <a:rPr lang="en-US" smtClean="0"/>
              <a:t>= </a:t>
            </a:r>
            <a:r>
              <a:rPr lang="th-TH" smtClean="0"/>
              <a:t>จำนวน</a:t>
            </a:r>
            <a:r>
              <a:rPr lang="en-US" smtClean="0"/>
              <a:t>edge</a:t>
            </a:r>
            <a:r>
              <a:rPr lang="th-TH" smtClean="0"/>
              <a:t>ในกราฟ</a:t>
            </a:r>
          </a:p>
          <a:p>
            <a:pPr eaLnBrk="1" hangingPunct="1"/>
            <a:r>
              <a:rPr lang="en-US" smtClean="0"/>
              <a:t>P = </a:t>
            </a:r>
            <a:r>
              <a:rPr lang="th-TH" smtClean="0"/>
              <a:t>ค่า </a:t>
            </a:r>
            <a:r>
              <a:rPr lang="en-US" smtClean="0"/>
              <a:t>prob (0-1)</a:t>
            </a:r>
            <a:endParaRPr lang="th-TH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1/2</a:t>
            </a:r>
            <a:endParaRPr lang="th-TH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จะพยายามทำเปลี่ยนแปลงค่า</a:t>
            </a:r>
            <a:r>
              <a:rPr lang="en-US" smtClean="0"/>
              <a:t>p</a:t>
            </a:r>
            <a:endParaRPr lang="th-TH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ดังนั้นเลยกำหนดค่า</a:t>
            </a:r>
            <a:r>
              <a:rPr lang="en-US" smtClean="0"/>
              <a:t>C </a:t>
            </a:r>
            <a:r>
              <a:rPr lang="th-TH" smtClean="0"/>
              <a:t>เป็นค่าคงที่ใดๆขึ้นมาที่ทำใหค่า</a:t>
            </a:r>
            <a:r>
              <a:rPr lang="en-US" smtClean="0"/>
              <a:t>p</a:t>
            </a:r>
            <a:r>
              <a:rPr lang="th-TH" smtClean="0"/>
              <a:t>อยู่ระหว่าง</a:t>
            </a:r>
            <a:r>
              <a:rPr lang="en-US" smtClean="0"/>
              <a:t>[0,1]</a:t>
            </a:r>
            <a:endParaRPr lang="th-TH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ตารางค่าทั้งหมดของการเปลี่ยนแปลงค่า </a:t>
            </a:r>
            <a:r>
              <a:rPr lang="en-US" smtClean="0"/>
              <a:t>p</a:t>
            </a:r>
            <a:endParaRPr lang="th-TH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ใช้น้อยๆ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L</a:t>
            </a:r>
            <a:r>
              <a:rPr lang="th-TH" smtClean="0"/>
              <a:t>จะมีค่าประมาณ</a:t>
            </a:r>
            <a:r>
              <a:rPr lang="en-US" smtClean="0"/>
              <a:t>logN/LogK</a:t>
            </a:r>
            <a:r>
              <a:rPr lang="th-TH" smtClean="0"/>
              <a:t> </a:t>
            </a:r>
            <a:r>
              <a:rPr lang="en-US" smtClean="0"/>
              <a:t>K=degree </a:t>
            </a:r>
            <a:r>
              <a:rPr lang="th-TH" smtClean="0"/>
              <a:t>เฉลี่ยของแต่ละ </a:t>
            </a:r>
            <a:r>
              <a:rPr lang="en-US" smtClean="0"/>
              <a:t>Node N</a:t>
            </a:r>
            <a:r>
              <a:rPr lang="th-TH" smtClean="0"/>
              <a:t>คือจำนวนโหนด</a:t>
            </a:r>
            <a:endParaRPr lang="en-US" smtClean="0"/>
          </a:p>
          <a:p>
            <a:pPr eaLnBrk="1" hangingPunct="1"/>
            <a:r>
              <a:rPr lang="en-US" smtClean="0"/>
              <a:t>L </a:t>
            </a:r>
            <a:r>
              <a:rPr lang="th-TH" smtClean="0"/>
              <a:t>จะบ่งบอก</a:t>
            </a:r>
            <a:r>
              <a:rPr lang="en-US" smtClean="0"/>
              <a:t>AVG shortestpath </a:t>
            </a:r>
            <a:endParaRPr lang="th-TH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กราฟ</a:t>
            </a:r>
            <a:r>
              <a:rPr lang="en-US" smtClean="0"/>
              <a:t>(</a:t>
            </a:r>
            <a:r>
              <a:rPr lang="th-TH" smtClean="0"/>
              <a:t>จนโหนด</a:t>
            </a:r>
            <a:r>
              <a:rPr lang="en-US" smtClean="0"/>
              <a:t>,prop)</a:t>
            </a:r>
          </a:p>
          <a:p>
            <a:pPr eaLnBrk="1" hangingPunct="1"/>
            <a:r>
              <a:rPr lang="th-TH" smtClean="0"/>
              <a:t>มีโหนด</a:t>
            </a:r>
            <a:r>
              <a:rPr lang="en-US" smtClean="0"/>
              <a:t>n</a:t>
            </a:r>
            <a:r>
              <a:rPr lang="th-TH" smtClean="0"/>
              <a:t>โหนดกำหนดค่า</a:t>
            </a:r>
            <a:r>
              <a:rPr lang="en-US" smtClean="0"/>
              <a:t>p </a:t>
            </a:r>
          </a:p>
          <a:p>
            <a:pPr eaLnBrk="1" hangingPunct="1"/>
            <a:r>
              <a:rPr lang="th-TH" smtClean="0"/>
              <a:t>โหนด</a:t>
            </a:r>
            <a:r>
              <a:rPr lang="en-US" smtClean="0"/>
              <a:t>n</a:t>
            </a:r>
            <a:r>
              <a:rPr lang="th-TH" smtClean="0"/>
              <a:t>โหนดมีเส้น</a:t>
            </a:r>
            <a:r>
              <a:rPr lang="en-US" smtClean="0"/>
              <a:t>edge</a:t>
            </a:r>
            <a:r>
              <a:rPr lang="th-TH" smtClean="0"/>
              <a:t>ที่เป็นไปได้ </a:t>
            </a:r>
            <a:r>
              <a:rPr lang="en-US" smtClean="0"/>
              <a:t> . . . N*(n-1)/2</a:t>
            </a:r>
            <a:r>
              <a:rPr lang="th-TH" smtClean="0"/>
              <a:t>หรือ</a:t>
            </a:r>
            <a:r>
              <a:rPr lang="en-US" smtClean="0"/>
              <a:t> </a:t>
            </a:r>
            <a:r>
              <a:rPr lang="th-TH" smtClean="0"/>
              <a:t> </a:t>
            </a:r>
            <a:r>
              <a:rPr lang="en-US" smtClean="0"/>
              <a:t>n</a:t>
            </a:r>
            <a:r>
              <a:rPr lang="th-TH" smtClean="0"/>
              <a:t>เลือก</a:t>
            </a:r>
            <a:r>
              <a:rPr lang="en-US" smtClean="0"/>
              <a:t>2</a:t>
            </a:r>
            <a:r>
              <a:rPr lang="th-TH" smtClean="0"/>
              <a:t>เส้น</a:t>
            </a:r>
          </a:p>
          <a:p>
            <a:pPr eaLnBrk="1" hangingPunct="1"/>
            <a:r>
              <a:rPr lang="th-TH" smtClean="0"/>
              <a:t>แล้วมันมีค่า </a:t>
            </a:r>
            <a:r>
              <a:rPr lang="en-US" smtClean="0"/>
              <a:t>prob</a:t>
            </a:r>
            <a:r>
              <a:rPr lang="th-TH" smtClean="0"/>
              <a:t> เท่าไหร่ที่ทำให้เกิดเส้นเชื่อม</a:t>
            </a:r>
            <a:r>
              <a:rPr lang="en-US" smtClean="0"/>
              <a:t>m</a:t>
            </a:r>
            <a:r>
              <a:rPr lang="th-TH" smtClean="0"/>
              <a:t>เส้น </a:t>
            </a:r>
            <a:r>
              <a:rPr lang="en-US" smtClean="0"/>
              <a:t>= </a:t>
            </a:r>
            <a:r>
              <a:rPr lang="th-TH" smtClean="0"/>
              <a:t>Pr[</a:t>
            </a:r>
            <a:r>
              <a:rPr lang="th-TH" i="1" smtClean="0"/>
              <a:t>G </a:t>
            </a:r>
            <a:r>
              <a:rPr lang="th-TH" smtClean="0"/>
              <a:t>] = </a:t>
            </a:r>
            <a:r>
              <a:rPr lang="th-TH" i="1" smtClean="0"/>
              <a:t>pm</a:t>
            </a:r>
            <a:r>
              <a:rPr lang="th-TH" smtClean="0"/>
              <a:t>(1–</a:t>
            </a:r>
            <a:r>
              <a:rPr lang="th-TH" i="1" smtClean="0"/>
              <a:t>p</a:t>
            </a:r>
            <a:r>
              <a:rPr lang="th-TH" smtClean="0"/>
              <a:t>)(</a:t>
            </a:r>
            <a:r>
              <a:rPr lang="th-TH" i="1" smtClean="0"/>
              <a:t>n</a:t>
            </a:r>
            <a:r>
              <a:rPr lang="th-TH" smtClean="0"/>
              <a:t>)–</a:t>
            </a:r>
            <a:r>
              <a:rPr lang="th-TH" i="1" smtClean="0"/>
              <a:t>m</a:t>
            </a:r>
            <a:endParaRPr lang="th-TH" smtClean="0"/>
          </a:p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สร้าง</a:t>
            </a:r>
            <a:r>
              <a:rPr lang="en-US" smtClean="0"/>
              <a:t>random</a:t>
            </a:r>
            <a:r>
              <a:rPr lang="th-TH" smtClean="0"/>
              <a:t>กราฟ</a:t>
            </a:r>
            <a:r>
              <a:rPr lang="en-US" smtClean="0"/>
              <a:t>n</a:t>
            </a:r>
            <a:r>
              <a:rPr lang="th-TH" smtClean="0"/>
              <a:t>โหนด</a:t>
            </a:r>
            <a:r>
              <a:rPr lang="en-US" smtClean="0"/>
              <a:t>m</a:t>
            </a:r>
            <a:r>
              <a:rPr lang="th-TH" smtClean="0"/>
              <a:t>เส้นแบบ</a:t>
            </a:r>
            <a:r>
              <a:rPr lang="en-US" smtClean="0"/>
              <a:t>uniform</a:t>
            </a:r>
            <a:r>
              <a:rPr lang="th-TH" smtClean="0"/>
              <a:t>คือ</a:t>
            </a:r>
            <a:r>
              <a:rPr lang="en-US" smtClean="0"/>
              <a:t>1/n</a:t>
            </a:r>
            <a:r>
              <a:rPr lang="th-TH" smtClean="0"/>
              <a:t>เลือก</a:t>
            </a:r>
            <a:r>
              <a:rPr lang="en-US" smtClean="0"/>
              <a:t>2</a:t>
            </a:r>
            <a:r>
              <a:rPr lang="th-TH" smtClean="0"/>
              <a:t>เลือก</a:t>
            </a:r>
            <a:r>
              <a:rPr lang="en-US" smtClean="0"/>
              <a:t>m</a:t>
            </a:r>
            <a:r>
              <a:rPr lang="th-TH" smtClean="0"/>
              <a:t> </a:t>
            </a:r>
            <a:r>
              <a:rPr lang="en-US" smtClean="0"/>
              <a:t>n</a:t>
            </a:r>
            <a:r>
              <a:rPr lang="th-TH" smtClean="0"/>
              <a:t>เลือกสองเพราะแต่ละเส้นเลือกมา</a:t>
            </a:r>
            <a:r>
              <a:rPr lang="en-US" smtClean="0"/>
              <a:t>2</a:t>
            </a:r>
            <a:r>
              <a:rPr lang="th-TH" smtClean="0"/>
              <a:t>โหนดแล้วเลือกมา</a:t>
            </a:r>
            <a:r>
              <a:rPr lang="en-US" smtClean="0"/>
              <a:t>m</a:t>
            </a:r>
            <a:r>
              <a:rPr lang="th-TH" smtClean="0"/>
              <a:t>ตัว</a:t>
            </a:r>
            <a:endParaRPr lang="en-US" smtClean="0"/>
          </a:p>
          <a:p>
            <a:pPr eaLnBrk="1" hangingPunct="1"/>
            <a:r>
              <a:rPr lang="th-TH" smtClean="0"/>
              <a:t>จะได้ค่า</a:t>
            </a:r>
            <a:r>
              <a:rPr lang="en-US" smtClean="0"/>
              <a:t>randomgraph</a:t>
            </a:r>
            <a:r>
              <a:rPr lang="th-TH" smtClean="0"/>
              <a:t>ที่มีลักษณะคล้ายๆกันเมื่อ </a:t>
            </a:r>
            <a:r>
              <a:rPr lang="en-US" smtClean="0"/>
              <a:t>m=n</a:t>
            </a:r>
            <a:r>
              <a:rPr lang="th-TH" smtClean="0"/>
              <a:t>เลือก</a:t>
            </a:r>
            <a:r>
              <a:rPr lang="en-US" smtClean="0"/>
              <a:t>2*p</a:t>
            </a:r>
            <a:r>
              <a:rPr lang="th-TH" smtClean="0"/>
              <a:t> เพราะเส้นเชื่อมแต่ละเส้นโอกาสเกิด</a:t>
            </a:r>
            <a:r>
              <a:rPr lang="en-US" smtClean="0"/>
              <a:t>=p</a:t>
            </a:r>
            <a:r>
              <a:rPr lang="th-TH" smtClean="0"/>
              <a:t> แล้วถ้ามื</a:t>
            </a:r>
            <a:r>
              <a:rPr lang="en-US" smtClean="0"/>
              <a:t>n</a:t>
            </a:r>
            <a:r>
              <a:rPr lang="th-TH" smtClean="0"/>
              <a:t>เลือก</a:t>
            </a:r>
            <a:r>
              <a:rPr lang="en-US" smtClean="0"/>
              <a:t>2</a:t>
            </a:r>
            <a:r>
              <a:rPr lang="th-TH" smtClean="0"/>
              <a:t>เส้นแล้วจะได้ค่า</a:t>
            </a:r>
            <a:r>
              <a:rPr lang="en-US" smtClean="0"/>
              <a:t>m</a:t>
            </a:r>
            <a:r>
              <a:rPr lang="th-TH" smtClean="0"/>
              <a:t>ที่เหมาะสมออกมา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ถ้ากำหนด</a:t>
            </a:r>
            <a:r>
              <a:rPr lang="en-US" smtClean="0"/>
              <a:t>p</a:t>
            </a:r>
            <a:r>
              <a:rPr lang="th-TH" smtClean="0"/>
              <a:t>คงที่แล้วเพิ่มจำนวน</a:t>
            </a:r>
            <a:r>
              <a:rPr lang="en-US" smtClean="0"/>
              <a:t>node</a:t>
            </a:r>
            <a:r>
              <a:rPr lang="th-TH" smtClean="0"/>
              <a:t>ไปเรื่อยๆ แล้ว </a:t>
            </a:r>
            <a:r>
              <a:rPr lang="en-US" smtClean="0"/>
              <a:t>AVG deg </a:t>
            </a:r>
            <a:r>
              <a:rPr lang="th-TH" smtClean="0"/>
              <a:t>แต่ละโหนดเป็นอย่างไร</a:t>
            </a:r>
          </a:p>
          <a:p>
            <a:pPr eaLnBrk="1" hangingPunct="1"/>
            <a:r>
              <a:rPr lang="th-TH" smtClean="0"/>
              <a:t>ตอบ </a:t>
            </a:r>
            <a:r>
              <a:rPr lang="en-US" smtClean="0"/>
              <a:t>: </a:t>
            </a:r>
            <a:r>
              <a:rPr lang="th-TH" smtClean="0"/>
              <a:t>แปรผันตามกัน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โอกาสสร้างคือ </a:t>
            </a:r>
            <a:r>
              <a:rPr lang="en-US" smtClean="0"/>
              <a:t>p </a:t>
            </a:r>
            <a:r>
              <a:rPr lang="th-TH" smtClean="0"/>
              <a:t>โอกาสไม่สร้างคือ</a:t>
            </a:r>
            <a:r>
              <a:rPr lang="en-US" smtClean="0"/>
              <a:t> 1-p</a:t>
            </a:r>
            <a:endParaRPr lang="th-TH" smtClean="0"/>
          </a:p>
          <a:p>
            <a:pPr eaLnBrk="1" hangingPunct="1"/>
            <a:r>
              <a:rPr lang="th-TH" smtClean="0"/>
              <a:t>แล้วโหนดที่มี</a:t>
            </a:r>
            <a:r>
              <a:rPr lang="en-US" smtClean="0"/>
              <a:t>degree 0 </a:t>
            </a:r>
            <a:r>
              <a:rPr lang="th-TH" smtClean="0"/>
              <a:t>จะมีค่าการเกิดแบบนี้เท่าไหร่ไล่ไปเรื่อยๆจนถึง</a:t>
            </a:r>
            <a:r>
              <a:rPr lang="en-US" smtClean="0"/>
              <a:t> n-1 degree</a:t>
            </a:r>
            <a:endParaRPr lang="th-TH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โหนดที่มี </a:t>
            </a:r>
            <a:r>
              <a:rPr lang="en-US" smtClean="0"/>
              <a:t>degree = 4 </a:t>
            </a:r>
            <a:r>
              <a:rPr lang="th-TH" smtClean="0"/>
              <a:t>มีความเป็นไปได้เท่าไหร่ คือ </a:t>
            </a:r>
            <a:r>
              <a:rPr lang="en-US" smtClean="0"/>
              <a:t>7</a:t>
            </a:r>
            <a:r>
              <a:rPr lang="th-TH" smtClean="0"/>
              <a:t> เลือก </a:t>
            </a:r>
            <a:r>
              <a:rPr lang="en-US" smtClean="0"/>
              <a:t>4 </a:t>
            </a:r>
            <a:r>
              <a:rPr lang="th-TH" smtClean="0"/>
              <a:t>เพราะมีโหนดอื่นๆอีก</a:t>
            </a:r>
            <a:r>
              <a:rPr lang="en-US" smtClean="0"/>
              <a:t>7</a:t>
            </a:r>
            <a:r>
              <a:rPr lang="th-TH" smtClean="0"/>
              <a:t>โหนดแล้วเลือกสี่เส้นทาง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แล้วในกรณีใดๆมีค่าในการเกิดเป็น</a:t>
            </a:r>
            <a:r>
              <a:rPr lang="en-US" smtClean="0"/>
              <a:t>p^4(1-p)^3 p^4</a:t>
            </a:r>
            <a:r>
              <a:rPr lang="th-TH" smtClean="0"/>
              <a:t> คือโอกาสเกิด</a:t>
            </a:r>
            <a:r>
              <a:rPr lang="en-US" smtClean="0"/>
              <a:t>p 4 </a:t>
            </a:r>
            <a:r>
              <a:rPr lang="th-TH" smtClean="0"/>
              <a:t>ครั้งเช่นเดียสกับ </a:t>
            </a:r>
            <a:r>
              <a:rPr lang="en-US" smtClean="0"/>
              <a:t>(1-p)^3</a:t>
            </a:r>
            <a:endParaRPr lang="th-TH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คือเอาทั้งสองข้อเมือกี้มารวมร่างกัน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1E5BBA-0D78-46E2-B001-4544D7C677F1}" type="datetimeFigureOut">
              <a:rPr lang="en-US"/>
              <a:pPr>
                <a:defRPr/>
              </a:pPr>
              <a:t>3/8/2017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6F1BA-EB56-451A-9789-F7ACDA3FF627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7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A091B80-487E-42D8-9510-1C17D6DB2DD3}" type="datetimeFigureOut">
              <a:rPr lang="en-US"/>
              <a:pPr>
                <a:defRPr/>
              </a:pPr>
              <a:t>3/8/2017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4F17A-11CC-441C-90AE-A2CF02199E40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11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675161-C2AA-4438-B5B4-AA56EEC3661B}" type="datetimeFigureOut">
              <a:rPr lang="en-US"/>
              <a:pPr>
                <a:defRPr/>
              </a:pPr>
              <a:t>3/8/2017</a:t>
            </a:fld>
            <a:endParaRPr lang="en-US"/>
          </a:p>
        </p:txBody>
      </p:sp>
      <p:sp>
        <p:nvSpPr>
          <p:cNvPr id="12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598FD-4502-465E-BADC-0E299311C86B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2FD42-C30B-4AEC-B473-6BC9B507DB23}" type="datetimeFigureOut">
              <a:rPr lang="en-US"/>
              <a:pPr>
                <a:defRPr/>
              </a:pPr>
              <a:t>3/8/2017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C1635-1E67-493A-B39D-A215ABB490B0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54D87-CCD7-430F-9C08-3DC43EE98FE4}" type="datetimeFigureOut">
              <a:rPr lang="en-US"/>
              <a:pPr>
                <a:defRPr/>
              </a:pPr>
              <a:t>3/8/2017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1AED9-2FEF-4CBE-A7DA-3A45A908344C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454025" y="384175"/>
            <a:ext cx="82359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536575" y="1103313"/>
            <a:ext cx="8237538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22875" y="6492875"/>
            <a:ext cx="1722438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E27548-F937-4A21-BE7E-F8FD722583BC}" type="datetimeFigureOut">
              <a:rPr lang="en-US"/>
              <a:pPr>
                <a:defRPr/>
              </a:pPr>
              <a:t>3/8/2017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3263" y="6492875"/>
            <a:ext cx="212725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531B355-01CE-48A2-AF66-1AC3EB8D7A55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3" r:id="rId4"/>
    <p:sldLayoutId id="214748365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3.png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2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7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4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4.png"/><Relationship Id="rId1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88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5" Type="http://schemas.openxmlformats.org/officeDocument/2006/relationships/image" Target="../media/image89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image" Target="../media/image86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12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.png"/><Relationship Id="rId7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4.png"/><Relationship Id="rId7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ccl.northwestern.edu/netlog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4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3.png"/><Relationship Id="rId18" Type="http://schemas.openxmlformats.org/officeDocument/2006/relationships/image" Target="../media/image88.png"/><Relationship Id="rId26" Type="http://schemas.openxmlformats.org/officeDocument/2006/relationships/image" Target="../media/image182.png"/><Relationship Id="rId3" Type="http://schemas.openxmlformats.org/officeDocument/2006/relationships/image" Target="../media/image3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openxmlformats.org/officeDocument/2006/relationships/image" Target="../media/image70.png"/><Relationship Id="rId17" Type="http://schemas.openxmlformats.org/officeDocument/2006/relationships/image" Target="../media/image175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2.png"/><Relationship Id="rId24" Type="http://schemas.openxmlformats.org/officeDocument/2006/relationships/image" Target="../media/image180.png"/><Relationship Id="rId5" Type="http://schemas.openxmlformats.org/officeDocument/2006/relationships/image" Target="../media/image168.png"/><Relationship Id="rId15" Type="http://schemas.openxmlformats.org/officeDocument/2006/relationships/image" Target="../media/image28.png"/><Relationship Id="rId23" Type="http://schemas.openxmlformats.org/officeDocument/2006/relationships/image" Target="../media/image179.png"/><Relationship Id="rId10" Type="http://schemas.openxmlformats.org/officeDocument/2006/relationships/image" Target="../media/image73.png"/><Relationship Id="rId19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71.png"/><Relationship Id="rId14" Type="http://schemas.openxmlformats.org/officeDocument/2006/relationships/image" Target="../media/image34.png"/><Relationship Id="rId22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10" Type="http://schemas.openxmlformats.org/officeDocument/2006/relationships/image" Target="../media/image188.png"/><Relationship Id="rId4" Type="http://schemas.openxmlformats.org/officeDocument/2006/relationships/image" Target="../media/image4.png"/><Relationship Id="rId9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 noChangeArrowheads="1"/>
          </p:cNvSpPr>
          <p:nvPr/>
        </p:nvSpPr>
        <p:spPr bwMode="auto">
          <a:xfrm>
            <a:off x="3708400" y="3413125"/>
            <a:ext cx="4978400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4" name="object 3"/>
          <p:cNvSpPr>
            <a:spLocks/>
          </p:cNvSpPr>
          <p:nvPr/>
        </p:nvSpPr>
        <p:spPr bwMode="auto">
          <a:xfrm>
            <a:off x="3748088" y="3449638"/>
            <a:ext cx="4895850" cy="0"/>
          </a:xfrm>
          <a:custGeom>
            <a:avLst/>
            <a:gdLst>
              <a:gd name="T0" fmla="*/ 0 w 4897120"/>
              <a:gd name="T1" fmla="*/ 4896548 w 4897120"/>
              <a:gd name="T2" fmla="*/ 0 60000 65536"/>
              <a:gd name="T3" fmla="*/ 0 60000 65536"/>
              <a:gd name="T4" fmla="*/ 0 w 4897120"/>
              <a:gd name="T5" fmla="*/ 4897120 w 489712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195" name="object 4"/>
          <p:cNvSpPr>
            <a:spLocks noChangeArrowheads="1"/>
          </p:cNvSpPr>
          <p:nvPr/>
        </p:nvSpPr>
        <p:spPr bwMode="auto">
          <a:xfrm>
            <a:off x="4167188" y="5664200"/>
            <a:ext cx="2212975" cy="50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6" name="object 5"/>
          <p:cNvSpPr>
            <a:spLocks noChangeArrowheads="1"/>
          </p:cNvSpPr>
          <p:nvPr/>
        </p:nvSpPr>
        <p:spPr bwMode="auto">
          <a:xfrm>
            <a:off x="6521450" y="5662613"/>
            <a:ext cx="1765300" cy="582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7" name="object 6"/>
          <p:cNvSpPr>
            <a:spLocks noChangeArrowheads="1"/>
          </p:cNvSpPr>
          <p:nvPr/>
        </p:nvSpPr>
        <p:spPr bwMode="auto">
          <a:xfrm>
            <a:off x="74613" y="1789113"/>
            <a:ext cx="3759200" cy="3219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8" name="object 7"/>
          <p:cNvSpPr>
            <a:spLocks noChangeArrowheads="1"/>
          </p:cNvSpPr>
          <p:nvPr/>
        </p:nvSpPr>
        <p:spPr bwMode="auto">
          <a:xfrm>
            <a:off x="3751263" y="1903413"/>
            <a:ext cx="4884737" cy="14779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9" name="object 8"/>
          <p:cNvSpPr>
            <a:spLocks noChangeArrowheads="1"/>
          </p:cNvSpPr>
          <p:nvPr/>
        </p:nvSpPr>
        <p:spPr bwMode="auto">
          <a:xfrm>
            <a:off x="3694113" y="3560763"/>
            <a:ext cx="1384300" cy="379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0" name="object 9"/>
          <p:cNvSpPr>
            <a:spLocks noChangeArrowheads="1"/>
          </p:cNvSpPr>
          <p:nvPr/>
        </p:nvSpPr>
        <p:spPr bwMode="auto">
          <a:xfrm>
            <a:off x="4767263" y="3560763"/>
            <a:ext cx="3184525" cy="3794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1" name="object 10"/>
          <p:cNvSpPr>
            <a:spLocks noChangeArrowheads="1"/>
          </p:cNvSpPr>
          <p:nvPr/>
        </p:nvSpPr>
        <p:spPr bwMode="auto">
          <a:xfrm>
            <a:off x="3694113" y="4164013"/>
            <a:ext cx="4097337" cy="3794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2" name="object 11"/>
          <p:cNvSpPr>
            <a:spLocks noChangeArrowheads="1"/>
          </p:cNvSpPr>
          <p:nvPr/>
        </p:nvSpPr>
        <p:spPr bwMode="auto">
          <a:xfrm>
            <a:off x="3694113" y="4465638"/>
            <a:ext cx="2686050" cy="3794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3" name="object 12"/>
          <p:cNvSpPr>
            <a:spLocks noChangeArrowheads="1"/>
          </p:cNvSpPr>
          <p:nvPr/>
        </p:nvSpPr>
        <p:spPr bwMode="auto">
          <a:xfrm>
            <a:off x="6069013" y="4465638"/>
            <a:ext cx="1238250" cy="3794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4" name="object 13"/>
          <p:cNvSpPr>
            <a:spLocks noChangeArrowheads="1"/>
          </p:cNvSpPr>
          <p:nvPr/>
        </p:nvSpPr>
        <p:spPr bwMode="auto">
          <a:xfrm>
            <a:off x="7070725" y="4465638"/>
            <a:ext cx="1298575" cy="3794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5" name="object 14"/>
          <p:cNvSpPr>
            <a:spLocks noChangeArrowheads="1"/>
          </p:cNvSpPr>
          <p:nvPr/>
        </p:nvSpPr>
        <p:spPr bwMode="auto">
          <a:xfrm>
            <a:off x="3694113" y="4767263"/>
            <a:ext cx="2241550" cy="3794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6" name="object 15"/>
          <p:cNvSpPr txBox="1">
            <a:spLocks noChangeArrowheads="1"/>
          </p:cNvSpPr>
          <p:nvPr/>
        </p:nvSpPr>
        <p:spPr bwMode="auto">
          <a:xfrm>
            <a:off x="3825875" y="3635375"/>
            <a:ext cx="4391025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01204456 Social Networks Data Mining</a:t>
            </a:r>
            <a:endParaRPr lang="th-TH" sz="180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13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0000"/>
              </a:lnSpc>
            </a:pPr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Department of Computer Engineering  Faculty of Engineering, Kasetsart University  Bangkok, Thailand.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1" name="object 4"/>
          <p:cNvSpPr>
            <a:spLocks noChangeArrowheads="1"/>
          </p:cNvSpPr>
          <p:nvPr/>
        </p:nvSpPr>
        <p:spPr bwMode="auto">
          <a:xfrm>
            <a:off x="952500" y="523875"/>
            <a:ext cx="7307263" cy="47355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2" name="object 5"/>
          <p:cNvSpPr>
            <a:spLocks noChangeArrowheads="1"/>
          </p:cNvSpPr>
          <p:nvPr/>
        </p:nvSpPr>
        <p:spPr bwMode="auto">
          <a:xfrm>
            <a:off x="1147763" y="719138"/>
            <a:ext cx="6924675" cy="43529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9750" y="5383213"/>
            <a:ext cx="31146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ErdosRenyiDegDist.nlogo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2"/>
          <p:cNvSpPr>
            <a:spLocks noChangeArrowheads="1"/>
          </p:cNvSpPr>
          <p:nvPr/>
        </p:nvSpPr>
        <p:spPr bwMode="auto">
          <a:xfrm>
            <a:off x="258763" y="254000"/>
            <a:ext cx="25431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4" name="object 3"/>
          <p:cNvSpPr>
            <a:spLocks noChangeArrowheads="1"/>
          </p:cNvSpPr>
          <p:nvPr/>
        </p:nvSpPr>
        <p:spPr bwMode="auto">
          <a:xfrm>
            <a:off x="2185988" y="254000"/>
            <a:ext cx="27162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NetLogo:</a:t>
            </a:r>
            <a:r>
              <a:rPr spc="-75" dirty="0"/>
              <a:t> </a:t>
            </a:r>
            <a:r>
              <a:rPr spc="-5" dirty="0"/>
              <a:t>Layouts</a:t>
            </a:r>
          </a:p>
        </p:txBody>
      </p:sp>
      <p:sp>
        <p:nvSpPr>
          <p:cNvPr id="23556" name="object 5"/>
          <p:cNvSpPr>
            <a:spLocks noChangeArrowheads="1"/>
          </p:cNvSpPr>
          <p:nvPr/>
        </p:nvSpPr>
        <p:spPr bwMode="auto">
          <a:xfrm>
            <a:off x="504825" y="1933575"/>
            <a:ext cx="2333625" cy="2333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7" name="object 6"/>
          <p:cNvSpPr>
            <a:spLocks noChangeArrowheads="1"/>
          </p:cNvSpPr>
          <p:nvPr/>
        </p:nvSpPr>
        <p:spPr bwMode="auto">
          <a:xfrm>
            <a:off x="3648075" y="1147763"/>
            <a:ext cx="2333625" cy="2333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5250" y="1096963"/>
            <a:ext cx="2217738" cy="862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5125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ial</a:t>
            </a:r>
            <a:endParaRPr sz="2400">
              <a:latin typeface="Calibri"/>
              <a:cs typeface="Calibri"/>
            </a:endParaRPr>
          </a:p>
          <a:p>
            <a:pPr marL="12700" fontAlgn="auto">
              <a:spcBef>
                <a:spcPts val="795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circle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559" name="object 8"/>
          <p:cNvSpPr>
            <a:spLocks noChangeArrowheads="1"/>
          </p:cNvSpPr>
          <p:nvPr/>
        </p:nvSpPr>
        <p:spPr bwMode="auto">
          <a:xfrm>
            <a:off x="6434138" y="2647950"/>
            <a:ext cx="2333625" cy="23336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78688" y="2279650"/>
            <a:ext cx="636587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alibri"/>
                <a:cs typeface="Calibri"/>
              </a:rPr>
              <a:t>tu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2150" y="5778500"/>
            <a:ext cx="78422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spr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562" name="object 11"/>
          <p:cNvSpPr>
            <a:spLocks noChangeArrowheads="1"/>
          </p:cNvSpPr>
          <p:nvPr/>
        </p:nvSpPr>
        <p:spPr bwMode="auto">
          <a:xfrm>
            <a:off x="3362325" y="3862388"/>
            <a:ext cx="2352675" cy="23161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3564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54D06B3-53E9-4483-8C37-90C6EF0B6A7F}" type="slidenum">
              <a:rPr lang="en-US" smtClean="0"/>
              <a:pPr marL="25400"/>
              <a:t>11</a:t>
            </a:fld>
            <a:endParaRPr lang="th-TH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57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7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8010525" cy="2801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dirty="0">
                <a:latin typeface="Tahoma"/>
                <a:cs typeface="Tahoma"/>
              </a:rPr>
              <a:t>: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dirty="0">
                <a:latin typeface="Tahoma"/>
                <a:cs typeface="Tahoma"/>
              </a:rPr>
              <a:t>each </a:t>
            </a:r>
            <a:r>
              <a:rPr sz="2400" spc="-5" dirty="0">
                <a:latin typeface="Tahoma"/>
                <a:cs typeface="Tahoma"/>
              </a:rPr>
              <a:t>potential edge we flip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biased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coin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5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80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we add the edge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spc="-5" dirty="0">
                <a:latin typeface="Consolas"/>
                <a:cs typeface="Consolas"/>
              </a:rPr>
              <a:t>1–</a:t>
            </a: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6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we </a:t>
            </a:r>
            <a:r>
              <a:rPr sz="2000" dirty="0">
                <a:latin typeface="Tahoma"/>
                <a:cs typeface="Tahoma"/>
              </a:rPr>
              <a:t>don’t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25"/>
              </a:spcBef>
              <a:spcAft>
                <a:spcPts val="0"/>
              </a:spcAft>
              <a:buFont typeface="Arial"/>
              <a:buChar char="–"/>
              <a:defRPr/>
            </a:pPr>
            <a:endParaRPr sz="305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What is the </a:t>
            </a:r>
            <a:r>
              <a:rPr sz="2400" spc="-10" dirty="0">
                <a:latin typeface="Tahoma"/>
                <a:cs typeface="Tahoma"/>
              </a:rPr>
              <a:t>probability </a:t>
            </a:r>
            <a:r>
              <a:rPr sz="2400" spc="-5" dirty="0">
                <a:latin typeface="Tahoma"/>
                <a:cs typeface="Tahoma"/>
              </a:rPr>
              <a:t>that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node has 0,1,2,3,…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edges?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Probabilities sum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4581" name="object 6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458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49E757D-F461-4DFC-8A78-BAED858246A5}" type="slidenum">
              <a:rPr lang="en-US" smtClean="0"/>
              <a:pPr marL="25400"/>
              <a:t>12</a:t>
            </a:fld>
            <a:endParaRPr lang="th-TH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8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692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4013" indent="-341313" algn="just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maximum degree of a node in a simple (i.e.,  no multiple edges between the same two nodes)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Tahoma" pitchFamily="34" charset="0"/>
                <a:cs typeface="Tahoma" pitchFamily="34" charset="0"/>
              </a:rPr>
              <a:t>-node  graph?</a:t>
            </a:r>
          </a:p>
          <a:p>
            <a:pPr marL="927100" lvl="1" indent="-457200">
              <a:spcBef>
                <a:spcPts val="1125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927100" lvl="1" indent="-457200">
              <a:spcBef>
                <a:spcPts val="1200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–1</a:t>
            </a:r>
          </a:p>
          <a:p>
            <a:pPr marL="927100" lvl="1" indent="-457200">
              <a:spcBef>
                <a:spcPts val="1200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/2</a:t>
            </a:r>
          </a:p>
        </p:txBody>
      </p:sp>
      <p:sp>
        <p:nvSpPr>
          <p:cNvPr id="26629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#2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663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3A1CBF9E-74F8-42DF-91C1-024B019E1CFF}" type="slidenum">
              <a:rPr lang="en-US" smtClean="0"/>
              <a:pPr marL="25400"/>
              <a:t>13</a:t>
            </a:fld>
            <a:endParaRPr lang="th-TH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3" name="object 6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#3</a:t>
            </a:r>
          </a:p>
        </p:txBody>
      </p:sp>
      <p:sp>
        <p:nvSpPr>
          <p:cNvPr id="27655" name="object 8"/>
          <p:cNvSpPr>
            <a:spLocks/>
          </p:cNvSpPr>
          <p:nvPr/>
        </p:nvSpPr>
        <p:spPr bwMode="auto">
          <a:xfrm>
            <a:off x="3000375" y="2571750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6" name="object 9"/>
          <p:cNvSpPr>
            <a:spLocks/>
          </p:cNvSpPr>
          <p:nvPr/>
        </p:nvSpPr>
        <p:spPr bwMode="auto">
          <a:xfrm>
            <a:off x="3000375" y="2928938"/>
            <a:ext cx="1928813" cy="785812"/>
          </a:xfrm>
          <a:custGeom>
            <a:avLst/>
            <a:gdLst>
              <a:gd name="T0" fmla="*/ 1928825 w 1929129"/>
              <a:gd name="T1" fmla="*/ 0 h 786129"/>
              <a:gd name="T2" fmla="*/ 0 w 1929129"/>
              <a:gd name="T3" fmla="*/ 785812 h 786129"/>
              <a:gd name="T4" fmla="*/ 0 60000 65536"/>
              <a:gd name="T5" fmla="*/ 0 60000 65536"/>
              <a:gd name="T6" fmla="*/ 0 w 1929129"/>
              <a:gd name="T7" fmla="*/ 0 h 786129"/>
              <a:gd name="T8" fmla="*/ 1929129 w 1929129"/>
              <a:gd name="T9" fmla="*/ 786129 h 7861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7" name="object 10"/>
          <p:cNvSpPr>
            <a:spLocks/>
          </p:cNvSpPr>
          <p:nvPr/>
        </p:nvSpPr>
        <p:spPr bwMode="auto">
          <a:xfrm>
            <a:off x="3000375" y="3643313"/>
            <a:ext cx="2357438" cy="71437"/>
          </a:xfrm>
          <a:custGeom>
            <a:avLst/>
            <a:gdLst>
              <a:gd name="T0" fmla="*/ 2357450 w 2357754"/>
              <a:gd name="T1" fmla="*/ 0 h 71754"/>
              <a:gd name="T2" fmla="*/ 0 w 2357754"/>
              <a:gd name="T3" fmla="*/ 71437 h 71754"/>
              <a:gd name="T4" fmla="*/ 0 60000 65536"/>
              <a:gd name="T5" fmla="*/ 0 60000 65536"/>
              <a:gd name="T6" fmla="*/ 0 w 2357754"/>
              <a:gd name="T7" fmla="*/ 0 h 71754"/>
              <a:gd name="T8" fmla="*/ 2357754 w 2357754"/>
              <a:gd name="T9" fmla="*/ 71754 h 717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8" name="object 11"/>
          <p:cNvSpPr>
            <a:spLocks/>
          </p:cNvSpPr>
          <p:nvPr/>
        </p:nvSpPr>
        <p:spPr bwMode="auto">
          <a:xfrm>
            <a:off x="3000375" y="3714750"/>
            <a:ext cx="2357438" cy="642938"/>
          </a:xfrm>
          <a:custGeom>
            <a:avLst/>
            <a:gdLst>
              <a:gd name="T0" fmla="*/ 2357450 w 2357754"/>
              <a:gd name="T1" fmla="*/ 642937 h 643254"/>
              <a:gd name="T2" fmla="*/ 0 w 2357754"/>
              <a:gd name="T3" fmla="*/ 0 h 643254"/>
              <a:gd name="T4" fmla="*/ 0 60000 65536"/>
              <a:gd name="T5" fmla="*/ 0 60000 65536"/>
              <a:gd name="T6" fmla="*/ 0 w 2357754"/>
              <a:gd name="T7" fmla="*/ 0 h 643254"/>
              <a:gd name="T8" fmla="*/ 2357754 w 2357754"/>
              <a:gd name="T9" fmla="*/ 643254 h 6432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9" name="object 12"/>
          <p:cNvSpPr>
            <a:spLocks/>
          </p:cNvSpPr>
          <p:nvPr/>
        </p:nvSpPr>
        <p:spPr bwMode="auto">
          <a:xfrm>
            <a:off x="3000375" y="3714750"/>
            <a:ext cx="1928813" cy="1143000"/>
          </a:xfrm>
          <a:custGeom>
            <a:avLst/>
            <a:gdLst>
              <a:gd name="T0" fmla="*/ 1928825 w 1929129"/>
              <a:gd name="T1" fmla="*/ 1143012 h 1143000"/>
              <a:gd name="T2" fmla="*/ 0 w 1929129"/>
              <a:gd name="T3" fmla="*/ 0 h 1143000"/>
              <a:gd name="T4" fmla="*/ 0 60000 65536"/>
              <a:gd name="T5" fmla="*/ 0 60000 65536"/>
              <a:gd name="T6" fmla="*/ 0 w 1929129"/>
              <a:gd name="T7" fmla="*/ 0 h 1143000"/>
              <a:gd name="T8" fmla="*/ 1929129 w 1929129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0" name="object 13"/>
          <p:cNvSpPr>
            <a:spLocks/>
          </p:cNvSpPr>
          <p:nvPr/>
        </p:nvSpPr>
        <p:spPr bwMode="auto">
          <a:xfrm>
            <a:off x="3000375" y="3714750"/>
            <a:ext cx="1214438" cy="1428750"/>
          </a:xfrm>
          <a:custGeom>
            <a:avLst/>
            <a:gdLst>
              <a:gd name="T0" fmla="*/ 1214450 w 1214754"/>
              <a:gd name="T1" fmla="*/ 1428762 h 1428750"/>
              <a:gd name="T2" fmla="*/ 0 w 1214754"/>
              <a:gd name="T3" fmla="*/ 0 h 1428750"/>
              <a:gd name="T4" fmla="*/ 0 60000 65536"/>
              <a:gd name="T5" fmla="*/ 0 60000 65536"/>
              <a:gd name="T6" fmla="*/ 0 w 1214754"/>
              <a:gd name="T7" fmla="*/ 0 h 1428750"/>
              <a:gd name="T8" fmla="*/ 1214754 w 1214754"/>
              <a:gd name="T9" fmla="*/ 1428750 h 1428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1" name="object 14"/>
          <p:cNvSpPr>
            <a:spLocks/>
          </p:cNvSpPr>
          <p:nvPr/>
        </p:nvSpPr>
        <p:spPr bwMode="auto">
          <a:xfrm>
            <a:off x="3000375" y="3714750"/>
            <a:ext cx="214313" cy="1571625"/>
          </a:xfrm>
          <a:custGeom>
            <a:avLst/>
            <a:gdLst>
              <a:gd name="T0" fmla="*/ 214312 w 214630"/>
              <a:gd name="T1" fmla="*/ 1571637 h 1571625"/>
              <a:gd name="T2" fmla="*/ 0 w 214630"/>
              <a:gd name="T3" fmla="*/ 0 h 1571625"/>
              <a:gd name="T4" fmla="*/ 0 60000 65536"/>
              <a:gd name="T5" fmla="*/ 0 60000 65536"/>
              <a:gd name="T6" fmla="*/ 0 w 214630"/>
              <a:gd name="T7" fmla="*/ 0 h 1571625"/>
              <a:gd name="T8" fmla="*/ 214630 w 214630"/>
              <a:gd name="T9" fmla="*/ 1571625 h 1571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2" name="object 15"/>
          <p:cNvSpPr>
            <a:spLocks noChangeArrowheads="1"/>
          </p:cNvSpPr>
          <p:nvPr/>
        </p:nvSpPr>
        <p:spPr bwMode="auto">
          <a:xfrm>
            <a:off x="2811463" y="3475038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3" name="object 16"/>
          <p:cNvSpPr>
            <a:spLocks noChangeArrowheads="1"/>
          </p:cNvSpPr>
          <p:nvPr/>
        </p:nvSpPr>
        <p:spPr bwMode="auto">
          <a:xfrm>
            <a:off x="2774950" y="3430588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4" name="object 17"/>
          <p:cNvSpPr>
            <a:spLocks noChangeArrowheads="1"/>
          </p:cNvSpPr>
          <p:nvPr/>
        </p:nvSpPr>
        <p:spPr bwMode="auto">
          <a:xfrm>
            <a:off x="2857500" y="3500438"/>
            <a:ext cx="357188" cy="3571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5" name="object 18"/>
          <p:cNvSpPr>
            <a:spLocks/>
          </p:cNvSpPr>
          <p:nvPr/>
        </p:nvSpPr>
        <p:spPr bwMode="auto">
          <a:xfrm>
            <a:off x="2857500" y="3500438"/>
            <a:ext cx="357188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2952750" y="351155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67" name="object 20"/>
          <p:cNvSpPr>
            <a:spLocks noChangeArrowheads="1"/>
          </p:cNvSpPr>
          <p:nvPr/>
        </p:nvSpPr>
        <p:spPr bwMode="auto">
          <a:xfrm>
            <a:off x="3740150" y="2332038"/>
            <a:ext cx="452438" cy="450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8" name="object 21"/>
          <p:cNvSpPr>
            <a:spLocks noChangeArrowheads="1"/>
          </p:cNvSpPr>
          <p:nvPr/>
        </p:nvSpPr>
        <p:spPr bwMode="auto">
          <a:xfrm>
            <a:off x="3702050" y="2287588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9" name="object 22"/>
          <p:cNvSpPr>
            <a:spLocks noChangeArrowheads="1"/>
          </p:cNvSpPr>
          <p:nvPr/>
        </p:nvSpPr>
        <p:spPr bwMode="auto">
          <a:xfrm>
            <a:off x="3786188" y="2357438"/>
            <a:ext cx="357187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0" name="object 23"/>
          <p:cNvSpPr>
            <a:spLocks/>
          </p:cNvSpPr>
          <p:nvPr/>
        </p:nvSpPr>
        <p:spPr bwMode="auto">
          <a:xfrm>
            <a:off x="3786188" y="2357438"/>
            <a:ext cx="357187" cy="357187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1" name="object 24"/>
          <p:cNvSpPr txBox="1">
            <a:spLocks noChangeArrowheads="1"/>
          </p:cNvSpPr>
          <p:nvPr/>
        </p:nvSpPr>
        <p:spPr bwMode="auto">
          <a:xfrm>
            <a:off x="536575" y="1090613"/>
            <a:ext cx="789463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4013" indent="-341313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graph, how many ways can a node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i </a:t>
            </a:r>
            <a:r>
              <a:rPr lang="th-TH" sz="2400">
                <a:latin typeface="Tahoma" pitchFamily="34" charset="0"/>
                <a:cs typeface="Tahoma" pitchFamily="34" charset="0"/>
              </a:rPr>
              <a:t>be  connected to its neighbors to get degree 4?</a:t>
            </a:r>
          </a:p>
          <a:p>
            <a:pPr marL="354013" indent="-341313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4013" indent="-341313" algn="ctr"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A</a:t>
            </a:r>
            <a:endParaRPr lang="th-TH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672" name="object 25"/>
          <p:cNvSpPr>
            <a:spLocks noChangeArrowheads="1"/>
          </p:cNvSpPr>
          <p:nvPr/>
        </p:nvSpPr>
        <p:spPr bwMode="auto">
          <a:xfrm>
            <a:off x="4668838" y="2687638"/>
            <a:ext cx="452437" cy="454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3" name="object 26"/>
          <p:cNvSpPr>
            <a:spLocks noChangeArrowheads="1"/>
          </p:cNvSpPr>
          <p:nvPr/>
        </p:nvSpPr>
        <p:spPr bwMode="auto">
          <a:xfrm>
            <a:off x="4630738" y="2644775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4" name="object 27"/>
          <p:cNvSpPr>
            <a:spLocks noChangeArrowheads="1"/>
          </p:cNvSpPr>
          <p:nvPr/>
        </p:nvSpPr>
        <p:spPr bwMode="auto">
          <a:xfrm>
            <a:off x="4714875" y="2714625"/>
            <a:ext cx="357188" cy="35718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5" name="object 28"/>
          <p:cNvSpPr>
            <a:spLocks/>
          </p:cNvSpPr>
          <p:nvPr/>
        </p:nvSpPr>
        <p:spPr bwMode="auto">
          <a:xfrm>
            <a:off x="4714875" y="2714625"/>
            <a:ext cx="357188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4811713" y="27257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77" name="object 30"/>
          <p:cNvSpPr>
            <a:spLocks noChangeArrowheads="1"/>
          </p:cNvSpPr>
          <p:nvPr/>
        </p:nvSpPr>
        <p:spPr bwMode="auto">
          <a:xfrm>
            <a:off x="5097463" y="3403600"/>
            <a:ext cx="452437" cy="4508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8" name="object 31"/>
          <p:cNvSpPr>
            <a:spLocks noChangeArrowheads="1"/>
          </p:cNvSpPr>
          <p:nvPr/>
        </p:nvSpPr>
        <p:spPr bwMode="auto">
          <a:xfrm>
            <a:off x="5060950" y="3359150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9" name="object 32"/>
          <p:cNvSpPr>
            <a:spLocks noChangeArrowheads="1"/>
          </p:cNvSpPr>
          <p:nvPr/>
        </p:nvSpPr>
        <p:spPr bwMode="auto">
          <a:xfrm>
            <a:off x="5143500" y="3429000"/>
            <a:ext cx="357188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0" name="object 33"/>
          <p:cNvSpPr>
            <a:spLocks/>
          </p:cNvSpPr>
          <p:nvPr/>
        </p:nvSpPr>
        <p:spPr bwMode="auto">
          <a:xfrm>
            <a:off x="5143500" y="3429000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5240338" y="34401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82" name="object 35"/>
          <p:cNvSpPr>
            <a:spLocks noChangeArrowheads="1"/>
          </p:cNvSpPr>
          <p:nvPr/>
        </p:nvSpPr>
        <p:spPr bwMode="auto">
          <a:xfrm>
            <a:off x="5097463" y="4116388"/>
            <a:ext cx="452437" cy="454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3" name="object 36"/>
          <p:cNvSpPr>
            <a:spLocks noChangeArrowheads="1"/>
          </p:cNvSpPr>
          <p:nvPr/>
        </p:nvSpPr>
        <p:spPr bwMode="auto">
          <a:xfrm>
            <a:off x="5060950" y="4073525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4" name="object 37"/>
          <p:cNvSpPr>
            <a:spLocks noChangeArrowheads="1"/>
          </p:cNvSpPr>
          <p:nvPr/>
        </p:nvSpPr>
        <p:spPr bwMode="auto">
          <a:xfrm>
            <a:off x="5143500" y="4143375"/>
            <a:ext cx="357188" cy="35718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5" name="object 38"/>
          <p:cNvSpPr>
            <a:spLocks/>
          </p:cNvSpPr>
          <p:nvPr/>
        </p:nvSpPr>
        <p:spPr bwMode="auto">
          <a:xfrm>
            <a:off x="5143500" y="4143375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6" name="object 39"/>
          <p:cNvSpPr>
            <a:spLocks noChangeArrowheads="1"/>
          </p:cNvSpPr>
          <p:nvPr/>
        </p:nvSpPr>
        <p:spPr bwMode="auto">
          <a:xfrm>
            <a:off x="4668838" y="4618038"/>
            <a:ext cx="452437" cy="4508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7" name="object 40"/>
          <p:cNvSpPr>
            <a:spLocks noChangeArrowheads="1"/>
          </p:cNvSpPr>
          <p:nvPr/>
        </p:nvSpPr>
        <p:spPr bwMode="auto">
          <a:xfrm>
            <a:off x="4630738" y="4573588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8" name="object 41"/>
          <p:cNvSpPr>
            <a:spLocks noChangeArrowheads="1"/>
          </p:cNvSpPr>
          <p:nvPr/>
        </p:nvSpPr>
        <p:spPr bwMode="auto">
          <a:xfrm>
            <a:off x="4714875" y="4643438"/>
            <a:ext cx="357188" cy="35718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9" name="object 42"/>
          <p:cNvSpPr>
            <a:spLocks/>
          </p:cNvSpPr>
          <p:nvPr/>
        </p:nvSpPr>
        <p:spPr bwMode="auto">
          <a:xfrm>
            <a:off x="4714875" y="4643438"/>
            <a:ext cx="357188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" name="object 43"/>
          <p:cNvSpPr txBox="1"/>
          <p:nvPr/>
        </p:nvSpPr>
        <p:spPr>
          <a:xfrm>
            <a:off x="4811713" y="4154488"/>
            <a:ext cx="593725" cy="833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41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 fontAlgn="auto">
              <a:spcBef>
                <a:spcPts val="1535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91" name="object 44"/>
          <p:cNvSpPr>
            <a:spLocks noChangeArrowheads="1"/>
          </p:cNvSpPr>
          <p:nvPr/>
        </p:nvSpPr>
        <p:spPr bwMode="auto">
          <a:xfrm>
            <a:off x="3954463" y="4903788"/>
            <a:ext cx="452437" cy="450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2" name="object 45"/>
          <p:cNvSpPr>
            <a:spLocks noChangeArrowheads="1"/>
          </p:cNvSpPr>
          <p:nvPr/>
        </p:nvSpPr>
        <p:spPr bwMode="auto">
          <a:xfrm>
            <a:off x="3917950" y="4859338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3" name="object 46"/>
          <p:cNvSpPr>
            <a:spLocks noChangeArrowheads="1"/>
          </p:cNvSpPr>
          <p:nvPr/>
        </p:nvSpPr>
        <p:spPr bwMode="auto">
          <a:xfrm>
            <a:off x="4000500" y="4929188"/>
            <a:ext cx="357188" cy="35718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4" name="object 47"/>
          <p:cNvSpPr>
            <a:spLocks/>
          </p:cNvSpPr>
          <p:nvPr/>
        </p:nvSpPr>
        <p:spPr bwMode="auto">
          <a:xfrm>
            <a:off x="4000500" y="4929188"/>
            <a:ext cx="357188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4095750" y="4940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96" name="object 49"/>
          <p:cNvSpPr>
            <a:spLocks noChangeArrowheads="1"/>
          </p:cNvSpPr>
          <p:nvPr/>
        </p:nvSpPr>
        <p:spPr bwMode="auto">
          <a:xfrm>
            <a:off x="3025775" y="5118100"/>
            <a:ext cx="452438" cy="4508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7" name="object 50"/>
          <p:cNvSpPr>
            <a:spLocks noChangeArrowheads="1"/>
          </p:cNvSpPr>
          <p:nvPr/>
        </p:nvSpPr>
        <p:spPr bwMode="auto">
          <a:xfrm>
            <a:off x="2989263" y="5073650"/>
            <a:ext cx="525462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8" name="object 51"/>
          <p:cNvSpPr>
            <a:spLocks noChangeArrowheads="1"/>
          </p:cNvSpPr>
          <p:nvPr/>
        </p:nvSpPr>
        <p:spPr bwMode="auto">
          <a:xfrm>
            <a:off x="3071813" y="5143500"/>
            <a:ext cx="357187" cy="357188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9" name="object 52"/>
          <p:cNvSpPr>
            <a:spLocks/>
          </p:cNvSpPr>
          <p:nvPr/>
        </p:nvSpPr>
        <p:spPr bwMode="auto">
          <a:xfrm>
            <a:off x="3071813" y="5143500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" name="object 53"/>
          <p:cNvSpPr txBox="1"/>
          <p:nvPr/>
        </p:nvSpPr>
        <p:spPr>
          <a:xfrm>
            <a:off x="3167063" y="5154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6" name="object 5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7702" name="object 5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8D7BCF5-6803-4FBC-BCEC-3F8459EB42F8}" type="slidenum">
              <a:rPr lang="en-US" smtClean="0"/>
              <a:pPr marL="25400"/>
              <a:t>14</a:t>
            </a:fld>
            <a:endParaRPr lang="th-TH" smtClean="0"/>
          </a:p>
        </p:txBody>
      </p:sp>
      <p:sp>
        <p:nvSpPr>
          <p:cNvPr id="54" name="object 54"/>
          <p:cNvSpPr txBox="1"/>
          <p:nvPr/>
        </p:nvSpPr>
        <p:spPr>
          <a:xfrm>
            <a:off x="6508750" y="2900363"/>
            <a:ext cx="350838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19841" dirty="0">
                <a:latin typeface="Consolas"/>
                <a:cs typeface="Consolas"/>
              </a:rPr>
              <a:t>(</a:t>
            </a:r>
            <a:r>
              <a:rPr sz="1850" spc="5" dirty="0">
                <a:latin typeface="Consolas"/>
                <a:cs typeface="Consolas"/>
              </a:rPr>
              <a:t>7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04013" y="3024188"/>
            <a:ext cx="938212" cy="534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75" spc="7" baseline="-25525" dirty="0">
                <a:latin typeface="Consolas"/>
                <a:cs typeface="Consolas"/>
              </a:rPr>
              <a:t>4</a:t>
            </a:r>
            <a:r>
              <a:rPr dirty="0">
                <a:latin typeface="Consolas"/>
                <a:cs typeface="Consolas"/>
              </a:rPr>
              <a:t>)=35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69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69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0" name="object 5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#4</a:t>
            </a:r>
          </a:p>
        </p:txBody>
      </p:sp>
      <p:sp>
        <p:nvSpPr>
          <p:cNvPr id="29702" name="object 7"/>
          <p:cNvSpPr>
            <a:spLocks/>
          </p:cNvSpPr>
          <p:nvPr/>
        </p:nvSpPr>
        <p:spPr bwMode="auto">
          <a:xfrm>
            <a:off x="3000375" y="2571750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3" name="object 8"/>
          <p:cNvSpPr>
            <a:spLocks/>
          </p:cNvSpPr>
          <p:nvPr/>
        </p:nvSpPr>
        <p:spPr bwMode="auto">
          <a:xfrm>
            <a:off x="3000375" y="2928938"/>
            <a:ext cx="1928813" cy="785812"/>
          </a:xfrm>
          <a:custGeom>
            <a:avLst/>
            <a:gdLst>
              <a:gd name="T0" fmla="*/ 1928825 w 1929129"/>
              <a:gd name="T1" fmla="*/ 0 h 786129"/>
              <a:gd name="T2" fmla="*/ 0 w 1929129"/>
              <a:gd name="T3" fmla="*/ 785812 h 786129"/>
              <a:gd name="T4" fmla="*/ 0 60000 65536"/>
              <a:gd name="T5" fmla="*/ 0 60000 65536"/>
              <a:gd name="T6" fmla="*/ 0 w 1929129"/>
              <a:gd name="T7" fmla="*/ 0 h 786129"/>
              <a:gd name="T8" fmla="*/ 1929129 w 1929129"/>
              <a:gd name="T9" fmla="*/ 786129 h 7861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4" name="object 9"/>
          <p:cNvSpPr>
            <a:spLocks/>
          </p:cNvSpPr>
          <p:nvPr/>
        </p:nvSpPr>
        <p:spPr bwMode="auto">
          <a:xfrm>
            <a:off x="3000375" y="3643313"/>
            <a:ext cx="2357438" cy="71437"/>
          </a:xfrm>
          <a:custGeom>
            <a:avLst/>
            <a:gdLst>
              <a:gd name="T0" fmla="*/ 2357450 w 2357754"/>
              <a:gd name="T1" fmla="*/ 0 h 71754"/>
              <a:gd name="T2" fmla="*/ 0 w 2357754"/>
              <a:gd name="T3" fmla="*/ 71437 h 71754"/>
              <a:gd name="T4" fmla="*/ 0 60000 65536"/>
              <a:gd name="T5" fmla="*/ 0 60000 65536"/>
              <a:gd name="T6" fmla="*/ 0 w 2357754"/>
              <a:gd name="T7" fmla="*/ 0 h 71754"/>
              <a:gd name="T8" fmla="*/ 2357754 w 2357754"/>
              <a:gd name="T9" fmla="*/ 71754 h 717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5" name="object 10"/>
          <p:cNvSpPr>
            <a:spLocks/>
          </p:cNvSpPr>
          <p:nvPr/>
        </p:nvSpPr>
        <p:spPr bwMode="auto">
          <a:xfrm>
            <a:off x="3000375" y="3714750"/>
            <a:ext cx="2357438" cy="642938"/>
          </a:xfrm>
          <a:custGeom>
            <a:avLst/>
            <a:gdLst>
              <a:gd name="T0" fmla="*/ 2357450 w 2357754"/>
              <a:gd name="T1" fmla="*/ 642937 h 643254"/>
              <a:gd name="T2" fmla="*/ 0 w 2357754"/>
              <a:gd name="T3" fmla="*/ 0 h 643254"/>
              <a:gd name="T4" fmla="*/ 0 60000 65536"/>
              <a:gd name="T5" fmla="*/ 0 60000 65536"/>
              <a:gd name="T6" fmla="*/ 0 w 2357754"/>
              <a:gd name="T7" fmla="*/ 0 h 643254"/>
              <a:gd name="T8" fmla="*/ 2357754 w 2357754"/>
              <a:gd name="T9" fmla="*/ 643254 h 6432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6" name="object 11"/>
          <p:cNvSpPr>
            <a:spLocks/>
          </p:cNvSpPr>
          <p:nvPr/>
        </p:nvSpPr>
        <p:spPr bwMode="auto">
          <a:xfrm>
            <a:off x="3000375" y="3714750"/>
            <a:ext cx="1928813" cy="1143000"/>
          </a:xfrm>
          <a:custGeom>
            <a:avLst/>
            <a:gdLst>
              <a:gd name="T0" fmla="*/ 1928825 w 1929129"/>
              <a:gd name="T1" fmla="*/ 1143012 h 1143000"/>
              <a:gd name="T2" fmla="*/ 0 w 1929129"/>
              <a:gd name="T3" fmla="*/ 0 h 1143000"/>
              <a:gd name="T4" fmla="*/ 0 60000 65536"/>
              <a:gd name="T5" fmla="*/ 0 60000 65536"/>
              <a:gd name="T6" fmla="*/ 0 w 1929129"/>
              <a:gd name="T7" fmla="*/ 0 h 1143000"/>
              <a:gd name="T8" fmla="*/ 1929129 w 1929129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7" name="object 12"/>
          <p:cNvSpPr>
            <a:spLocks/>
          </p:cNvSpPr>
          <p:nvPr/>
        </p:nvSpPr>
        <p:spPr bwMode="auto">
          <a:xfrm>
            <a:off x="3000375" y="3714750"/>
            <a:ext cx="1214438" cy="1428750"/>
          </a:xfrm>
          <a:custGeom>
            <a:avLst/>
            <a:gdLst>
              <a:gd name="T0" fmla="*/ 1214450 w 1214754"/>
              <a:gd name="T1" fmla="*/ 1428762 h 1428750"/>
              <a:gd name="T2" fmla="*/ 0 w 1214754"/>
              <a:gd name="T3" fmla="*/ 0 h 1428750"/>
              <a:gd name="T4" fmla="*/ 0 60000 65536"/>
              <a:gd name="T5" fmla="*/ 0 60000 65536"/>
              <a:gd name="T6" fmla="*/ 0 w 1214754"/>
              <a:gd name="T7" fmla="*/ 0 h 1428750"/>
              <a:gd name="T8" fmla="*/ 1214754 w 1214754"/>
              <a:gd name="T9" fmla="*/ 1428750 h 1428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8" name="object 13"/>
          <p:cNvSpPr>
            <a:spLocks/>
          </p:cNvSpPr>
          <p:nvPr/>
        </p:nvSpPr>
        <p:spPr bwMode="auto">
          <a:xfrm>
            <a:off x="3000375" y="3714750"/>
            <a:ext cx="214313" cy="1571625"/>
          </a:xfrm>
          <a:custGeom>
            <a:avLst/>
            <a:gdLst>
              <a:gd name="T0" fmla="*/ 214312 w 214630"/>
              <a:gd name="T1" fmla="*/ 1571637 h 1571625"/>
              <a:gd name="T2" fmla="*/ 0 w 214630"/>
              <a:gd name="T3" fmla="*/ 0 h 1571625"/>
              <a:gd name="T4" fmla="*/ 0 60000 65536"/>
              <a:gd name="T5" fmla="*/ 0 60000 65536"/>
              <a:gd name="T6" fmla="*/ 0 w 214630"/>
              <a:gd name="T7" fmla="*/ 0 h 1571625"/>
              <a:gd name="T8" fmla="*/ 214630 w 214630"/>
              <a:gd name="T9" fmla="*/ 1571625 h 1571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9" name="object 14"/>
          <p:cNvSpPr>
            <a:spLocks noChangeArrowheads="1"/>
          </p:cNvSpPr>
          <p:nvPr/>
        </p:nvSpPr>
        <p:spPr bwMode="auto">
          <a:xfrm>
            <a:off x="2811463" y="3475038"/>
            <a:ext cx="452437" cy="450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0" name="object 15"/>
          <p:cNvSpPr>
            <a:spLocks noChangeArrowheads="1"/>
          </p:cNvSpPr>
          <p:nvPr/>
        </p:nvSpPr>
        <p:spPr bwMode="auto">
          <a:xfrm>
            <a:off x="2774950" y="3430588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1" name="object 16"/>
          <p:cNvSpPr>
            <a:spLocks noChangeArrowheads="1"/>
          </p:cNvSpPr>
          <p:nvPr/>
        </p:nvSpPr>
        <p:spPr bwMode="auto">
          <a:xfrm>
            <a:off x="2857500" y="350043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2" name="object 17"/>
          <p:cNvSpPr>
            <a:spLocks/>
          </p:cNvSpPr>
          <p:nvPr/>
        </p:nvSpPr>
        <p:spPr bwMode="auto">
          <a:xfrm>
            <a:off x="2857500" y="3500438"/>
            <a:ext cx="357188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" name="object 18"/>
          <p:cNvSpPr txBox="1"/>
          <p:nvPr/>
        </p:nvSpPr>
        <p:spPr>
          <a:xfrm>
            <a:off x="2952750" y="351155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14" name="object 19"/>
          <p:cNvSpPr>
            <a:spLocks noChangeArrowheads="1"/>
          </p:cNvSpPr>
          <p:nvPr/>
        </p:nvSpPr>
        <p:spPr bwMode="auto">
          <a:xfrm>
            <a:off x="3740150" y="2332038"/>
            <a:ext cx="452438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5" name="object 20"/>
          <p:cNvSpPr>
            <a:spLocks noChangeArrowheads="1"/>
          </p:cNvSpPr>
          <p:nvPr/>
        </p:nvSpPr>
        <p:spPr bwMode="auto">
          <a:xfrm>
            <a:off x="3702050" y="2287588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6" name="object 21"/>
          <p:cNvSpPr>
            <a:spLocks noChangeArrowheads="1"/>
          </p:cNvSpPr>
          <p:nvPr/>
        </p:nvSpPr>
        <p:spPr bwMode="auto">
          <a:xfrm>
            <a:off x="3786188" y="2357438"/>
            <a:ext cx="357187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7" name="object 22"/>
          <p:cNvSpPr>
            <a:spLocks/>
          </p:cNvSpPr>
          <p:nvPr/>
        </p:nvSpPr>
        <p:spPr bwMode="auto">
          <a:xfrm>
            <a:off x="3786188" y="2357438"/>
            <a:ext cx="357187" cy="357187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18" name="object 23"/>
          <p:cNvSpPr>
            <a:spLocks noChangeArrowheads="1"/>
          </p:cNvSpPr>
          <p:nvPr/>
        </p:nvSpPr>
        <p:spPr bwMode="auto">
          <a:xfrm>
            <a:off x="4668838" y="2687638"/>
            <a:ext cx="452437" cy="4540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9" name="object 24"/>
          <p:cNvSpPr>
            <a:spLocks noChangeArrowheads="1"/>
          </p:cNvSpPr>
          <p:nvPr/>
        </p:nvSpPr>
        <p:spPr bwMode="auto">
          <a:xfrm>
            <a:off x="4630738" y="2644775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0" name="object 25"/>
          <p:cNvSpPr>
            <a:spLocks noChangeArrowheads="1"/>
          </p:cNvSpPr>
          <p:nvPr/>
        </p:nvSpPr>
        <p:spPr bwMode="auto">
          <a:xfrm>
            <a:off x="4714875" y="2714625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1" name="object 26"/>
          <p:cNvSpPr>
            <a:spLocks/>
          </p:cNvSpPr>
          <p:nvPr/>
        </p:nvSpPr>
        <p:spPr bwMode="auto">
          <a:xfrm>
            <a:off x="4714875" y="2714625"/>
            <a:ext cx="357188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22" name="object 27"/>
          <p:cNvSpPr>
            <a:spLocks noChangeArrowheads="1"/>
          </p:cNvSpPr>
          <p:nvPr/>
        </p:nvSpPr>
        <p:spPr bwMode="auto">
          <a:xfrm>
            <a:off x="5097463" y="3403600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3" name="object 28"/>
          <p:cNvSpPr>
            <a:spLocks noChangeArrowheads="1"/>
          </p:cNvSpPr>
          <p:nvPr/>
        </p:nvSpPr>
        <p:spPr bwMode="auto">
          <a:xfrm>
            <a:off x="5060950" y="3359150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4" name="object 29"/>
          <p:cNvSpPr>
            <a:spLocks noChangeArrowheads="1"/>
          </p:cNvSpPr>
          <p:nvPr/>
        </p:nvSpPr>
        <p:spPr bwMode="auto">
          <a:xfrm>
            <a:off x="5143500" y="3429000"/>
            <a:ext cx="357188" cy="3571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5" name="object 30"/>
          <p:cNvSpPr>
            <a:spLocks/>
          </p:cNvSpPr>
          <p:nvPr/>
        </p:nvSpPr>
        <p:spPr bwMode="auto">
          <a:xfrm>
            <a:off x="5143500" y="3429000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" name="object 31"/>
          <p:cNvSpPr txBox="1"/>
          <p:nvPr/>
        </p:nvSpPr>
        <p:spPr>
          <a:xfrm>
            <a:off x="5240338" y="34401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27" name="object 32"/>
          <p:cNvSpPr>
            <a:spLocks noChangeArrowheads="1"/>
          </p:cNvSpPr>
          <p:nvPr/>
        </p:nvSpPr>
        <p:spPr bwMode="auto">
          <a:xfrm>
            <a:off x="5097463" y="4116388"/>
            <a:ext cx="452437" cy="4540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8" name="object 33"/>
          <p:cNvSpPr>
            <a:spLocks noChangeArrowheads="1"/>
          </p:cNvSpPr>
          <p:nvPr/>
        </p:nvSpPr>
        <p:spPr bwMode="auto">
          <a:xfrm>
            <a:off x="5060950" y="4073525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9" name="object 34"/>
          <p:cNvSpPr>
            <a:spLocks noChangeArrowheads="1"/>
          </p:cNvSpPr>
          <p:nvPr/>
        </p:nvSpPr>
        <p:spPr bwMode="auto">
          <a:xfrm>
            <a:off x="5143500" y="4143375"/>
            <a:ext cx="357188" cy="3571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0" name="object 35"/>
          <p:cNvSpPr>
            <a:spLocks/>
          </p:cNvSpPr>
          <p:nvPr/>
        </p:nvSpPr>
        <p:spPr bwMode="auto">
          <a:xfrm>
            <a:off x="5143500" y="4143375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31" name="object 36"/>
          <p:cNvSpPr>
            <a:spLocks noChangeArrowheads="1"/>
          </p:cNvSpPr>
          <p:nvPr/>
        </p:nvSpPr>
        <p:spPr bwMode="auto">
          <a:xfrm>
            <a:off x="4668838" y="4618038"/>
            <a:ext cx="452437" cy="4508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2" name="object 37"/>
          <p:cNvSpPr>
            <a:spLocks noChangeArrowheads="1"/>
          </p:cNvSpPr>
          <p:nvPr/>
        </p:nvSpPr>
        <p:spPr bwMode="auto">
          <a:xfrm>
            <a:off x="4630738" y="4573588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3" name="object 38"/>
          <p:cNvSpPr>
            <a:spLocks noChangeArrowheads="1"/>
          </p:cNvSpPr>
          <p:nvPr/>
        </p:nvSpPr>
        <p:spPr bwMode="auto">
          <a:xfrm>
            <a:off x="4714875" y="4643438"/>
            <a:ext cx="357188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4" name="object 39"/>
          <p:cNvSpPr>
            <a:spLocks/>
          </p:cNvSpPr>
          <p:nvPr/>
        </p:nvSpPr>
        <p:spPr bwMode="auto">
          <a:xfrm>
            <a:off x="4714875" y="4643438"/>
            <a:ext cx="357188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" name="object 40"/>
          <p:cNvSpPr txBox="1"/>
          <p:nvPr/>
        </p:nvSpPr>
        <p:spPr>
          <a:xfrm>
            <a:off x="4811713" y="4154488"/>
            <a:ext cx="593725" cy="833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41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 fontAlgn="auto">
              <a:spcBef>
                <a:spcPts val="1535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36" name="object 41"/>
          <p:cNvSpPr>
            <a:spLocks noChangeArrowheads="1"/>
          </p:cNvSpPr>
          <p:nvPr/>
        </p:nvSpPr>
        <p:spPr bwMode="auto">
          <a:xfrm>
            <a:off x="3954463" y="4903788"/>
            <a:ext cx="452437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7" name="object 42"/>
          <p:cNvSpPr>
            <a:spLocks noChangeArrowheads="1"/>
          </p:cNvSpPr>
          <p:nvPr/>
        </p:nvSpPr>
        <p:spPr bwMode="auto">
          <a:xfrm>
            <a:off x="3917950" y="4859338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8" name="object 43"/>
          <p:cNvSpPr>
            <a:spLocks noChangeArrowheads="1"/>
          </p:cNvSpPr>
          <p:nvPr/>
        </p:nvSpPr>
        <p:spPr bwMode="auto">
          <a:xfrm>
            <a:off x="4000500" y="4929188"/>
            <a:ext cx="357188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9" name="object 44"/>
          <p:cNvSpPr>
            <a:spLocks/>
          </p:cNvSpPr>
          <p:nvPr/>
        </p:nvSpPr>
        <p:spPr bwMode="auto">
          <a:xfrm>
            <a:off x="4000500" y="4929188"/>
            <a:ext cx="357188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" name="object 45"/>
          <p:cNvSpPr txBox="1"/>
          <p:nvPr/>
        </p:nvSpPr>
        <p:spPr>
          <a:xfrm>
            <a:off x="4095750" y="4940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41" name="object 46"/>
          <p:cNvSpPr>
            <a:spLocks noChangeArrowheads="1"/>
          </p:cNvSpPr>
          <p:nvPr/>
        </p:nvSpPr>
        <p:spPr bwMode="auto">
          <a:xfrm>
            <a:off x="3025775" y="5118100"/>
            <a:ext cx="452438" cy="450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42" name="object 47"/>
          <p:cNvSpPr>
            <a:spLocks noChangeArrowheads="1"/>
          </p:cNvSpPr>
          <p:nvPr/>
        </p:nvSpPr>
        <p:spPr bwMode="auto">
          <a:xfrm>
            <a:off x="2989263" y="5073650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43" name="object 48"/>
          <p:cNvSpPr>
            <a:spLocks noChangeArrowheads="1"/>
          </p:cNvSpPr>
          <p:nvPr/>
        </p:nvSpPr>
        <p:spPr bwMode="auto">
          <a:xfrm>
            <a:off x="3071813" y="5143500"/>
            <a:ext cx="357187" cy="3571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44" name="object 49"/>
          <p:cNvSpPr>
            <a:spLocks/>
          </p:cNvSpPr>
          <p:nvPr/>
        </p:nvSpPr>
        <p:spPr bwMode="auto">
          <a:xfrm>
            <a:off x="3071813" y="5143500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0" name="object 50"/>
          <p:cNvSpPr txBox="1"/>
          <p:nvPr/>
        </p:nvSpPr>
        <p:spPr>
          <a:xfrm>
            <a:off x="3167063" y="5154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2" name="object 5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9747" name="object 5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A34E3F3-7838-4D00-8D96-4AEEF42788EC}" type="slidenum">
              <a:rPr lang="en-US" smtClean="0"/>
              <a:pPr marL="25400"/>
              <a:t>15</a:t>
            </a:fld>
            <a:endParaRPr lang="th-TH" smtClean="0"/>
          </a:p>
        </p:txBody>
      </p:sp>
      <p:sp>
        <p:nvSpPr>
          <p:cNvPr id="29748" name="object 51"/>
          <p:cNvSpPr txBox="1">
            <a:spLocks noChangeArrowheads="1"/>
          </p:cNvSpPr>
          <p:nvPr/>
        </p:nvSpPr>
        <p:spPr bwMode="auto">
          <a:xfrm>
            <a:off x="536575" y="1096963"/>
            <a:ext cx="8047038" cy="238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any two nodes  sharing an edge, what is the probability that a node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i  </a:t>
            </a:r>
            <a:r>
              <a:rPr lang="th-TH" sz="2400">
                <a:latin typeface="Tahoma" pitchFamily="34" charset="0"/>
                <a:cs typeface="Tahoma" pitchFamily="34" charset="0"/>
              </a:rPr>
              <a:t>has degree 4?</a:t>
            </a:r>
          </a:p>
          <a:p>
            <a:pPr marL="355600" indent="-342900" algn="ctr">
              <a:spcBef>
                <a:spcPts val="1225"/>
              </a:spcBef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A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355600" indent="-342900" algn="ctr">
              <a:lnSpc>
                <a:spcPts val="2375"/>
              </a:lnSpc>
              <a:spcBef>
                <a:spcPts val="413"/>
              </a:spcBef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B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355600" indent="-342900" algn="r">
              <a:lnSpc>
                <a:spcPts val="3338"/>
              </a:lnSpc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4</a:t>
            </a:r>
            <a:r>
              <a:rPr lang="th-TH">
                <a:latin typeface="Consolas" pitchFamily="49" charset="0"/>
                <a:cs typeface="Consolas" pitchFamily="49" charset="0"/>
              </a:rPr>
              <a:t>(1–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4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6229350" cy="1584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Each node has 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–1</a:t>
            </a:r>
            <a:r>
              <a:rPr sz="2400" spc="-575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tries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get edges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18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Each try is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success with </a:t>
            </a:r>
            <a:r>
              <a:rPr sz="2400" spc="-10" dirty="0">
                <a:latin typeface="Tahoma"/>
                <a:cs typeface="Tahoma"/>
              </a:rPr>
              <a:t>probability</a:t>
            </a:r>
            <a:r>
              <a:rPr sz="2400" spc="70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p</a:t>
            </a:r>
            <a:endParaRPr sz="2400">
              <a:latin typeface="Consolas"/>
              <a:cs typeface="Consolas"/>
            </a:endParaRPr>
          </a:p>
          <a:p>
            <a:pPr marL="355600" indent="-342900" fontAlgn="auto">
              <a:spcBef>
                <a:spcPts val="18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probability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node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15" dirty="0">
                <a:latin typeface="Tahoma"/>
                <a:cs typeface="Tahoma"/>
              </a:rPr>
              <a:t>have </a:t>
            </a:r>
            <a:r>
              <a:rPr sz="2400" spc="-5" dirty="0">
                <a:latin typeface="Tahoma"/>
                <a:cs typeface="Tahoma"/>
              </a:rPr>
              <a:t>degree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k</a:t>
            </a:r>
            <a:r>
              <a:rPr sz="2400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625" y="4076700"/>
            <a:ext cx="416560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Wingdings"/>
                <a:cs typeface="Wingdings"/>
              </a:rPr>
              <a:t>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Binomial distribution,</a:t>
            </a:r>
            <a:r>
              <a:rPr sz="2000" spc="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B(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–1;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k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;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750" name="object 7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1752" name="object 9"/>
          <p:cNvSpPr>
            <a:spLocks/>
          </p:cNvSpPr>
          <p:nvPr/>
        </p:nvSpPr>
        <p:spPr bwMode="auto">
          <a:xfrm>
            <a:off x="1976438" y="2928938"/>
            <a:ext cx="5095875" cy="793750"/>
          </a:xfrm>
          <a:custGeom>
            <a:avLst/>
            <a:gdLst>
              <a:gd name="T0" fmla="*/ 0 w 5095875"/>
              <a:gd name="T1" fmla="*/ 0 h 794385"/>
              <a:gd name="T2" fmla="*/ 5095582 w 5095875"/>
              <a:gd name="T3" fmla="*/ 0 h 794385"/>
              <a:gd name="T4" fmla="*/ 5095582 w 5095875"/>
              <a:gd name="T5" fmla="*/ 794397 h 794385"/>
              <a:gd name="T6" fmla="*/ 0 w 5095875"/>
              <a:gd name="T7" fmla="*/ 794397 h 794385"/>
              <a:gd name="T8" fmla="*/ 0 w 509587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95875"/>
              <a:gd name="T16" fmla="*/ 0 h 794385"/>
              <a:gd name="T17" fmla="*/ 5095875 w 509587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53" name="object 10"/>
          <p:cNvSpPr>
            <a:spLocks/>
          </p:cNvSpPr>
          <p:nvPr/>
        </p:nvSpPr>
        <p:spPr bwMode="auto">
          <a:xfrm>
            <a:off x="1976438" y="2928938"/>
            <a:ext cx="5095875" cy="793750"/>
          </a:xfrm>
          <a:custGeom>
            <a:avLst/>
            <a:gdLst>
              <a:gd name="T0" fmla="*/ 0 w 5095875"/>
              <a:gd name="T1" fmla="*/ 0 h 794385"/>
              <a:gd name="T2" fmla="*/ 5095582 w 5095875"/>
              <a:gd name="T3" fmla="*/ 0 h 794385"/>
              <a:gd name="T4" fmla="*/ 5095582 w 5095875"/>
              <a:gd name="T5" fmla="*/ 794397 h 794385"/>
              <a:gd name="T6" fmla="*/ 0 w 5095875"/>
              <a:gd name="T7" fmla="*/ 794397 h 794385"/>
              <a:gd name="T8" fmla="*/ 0 w 509587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95875"/>
              <a:gd name="T16" fmla="*/ 0 h 794385"/>
              <a:gd name="T17" fmla="*/ 5095875 w 509587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4459288" y="3319463"/>
            <a:ext cx="131762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1756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0FF27F8-EEE6-426A-9EB8-FA8941A3EAE6}" type="slidenum">
              <a:rPr lang="en-US" smtClean="0"/>
              <a:pPr marL="25400"/>
              <a:t>16</a:t>
            </a:fld>
            <a:endParaRPr lang="th-TH" smtClean="0"/>
          </a:p>
        </p:txBody>
      </p:sp>
      <p:sp>
        <p:nvSpPr>
          <p:cNvPr id="12" name="object 12"/>
          <p:cNvSpPr txBox="1"/>
          <p:nvPr/>
        </p:nvSpPr>
        <p:spPr>
          <a:xfrm>
            <a:off x="2181225" y="3092450"/>
            <a:ext cx="4689475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79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79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796" name="object 5"/>
          <p:cNvSpPr txBox="1">
            <a:spLocks noChangeArrowheads="1"/>
          </p:cNvSpPr>
          <p:nvPr/>
        </p:nvSpPr>
        <p:spPr bwMode="auto">
          <a:xfrm>
            <a:off x="536575" y="1090613"/>
            <a:ext cx="8047038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any two nodes  sharing an edge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probability that a given node has degree 4?</a:t>
            </a:r>
          </a:p>
        </p:txBody>
      </p:sp>
      <p:sp>
        <p:nvSpPr>
          <p:cNvPr id="33797" name="object 6"/>
          <p:cNvSpPr>
            <a:spLocks noChangeArrowheads="1"/>
          </p:cNvSpPr>
          <p:nvPr/>
        </p:nvSpPr>
        <p:spPr bwMode="auto">
          <a:xfrm>
            <a:off x="258763" y="254000"/>
            <a:ext cx="775652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Binomial</a:t>
            </a:r>
            <a:r>
              <a:rPr spc="-2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3800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FD40B57-C8D0-450E-B20C-F45469528A52}" type="slidenum">
              <a:rPr lang="en-US" smtClean="0"/>
              <a:pPr marL="25400"/>
              <a:t>17</a:t>
            </a:fld>
            <a:endParaRPr lang="th-TH" smtClean="0"/>
          </a:p>
        </p:txBody>
      </p:sp>
      <p:sp>
        <p:nvSpPr>
          <p:cNvPr id="8" name="object 8"/>
          <p:cNvSpPr txBox="1"/>
          <p:nvPr/>
        </p:nvSpPr>
        <p:spPr>
          <a:xfrm>
            <a:off x="4811713" y="339566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4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8563" y="3168650"/>
            <a:ext cx="4127500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B(7;4;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 =</a:t>
            </a:r>
            <a:r>
              <a:rPr spc="-114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baseline="30030" dirty="0">
                <a:latin typeface="Consolas"/>
                <a:cs typeface="Consolas"/>
              </a:rPr>
              <a:t>7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baseline="25525" dirty="0">
                <a:latin typeface="Consolas"/>
                <a:cs typeface="Consolas"/>
              </a:rPr>
              <a:t>4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baseline="25525" dirty="0">
                <a:latin typeface="Consolas"/>
                <a:cs typeface="Consolas"/>
              </a:rPr>
              <a:t>3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18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258763" y="234950"/>
            <a:ext cx="5176837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0" name="object 5"/>
          <p:cNvSpPr>
            <a:spLocks noChangeArrowheads="1"/>
          </p:cNvSpPr>
          <p:nvPr/>
        </p:nvSpPr>
        <p:spPr bwMode="auto">
          <a:xfrm>
            <a:off x="4819650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tabLst>
                <a:tab pos="8221980" algn="l"/>
              </a:tabLst>
              <a:defRPr/>
            </a:pPr>
            <a:r>
              <a:rPr u="heavy" spc="-420" dirty="0"/>
              <a:t> </a:t>
            </a:r>
            <a:r>
              <a:rPr u="heavy" spc="-5" dirty="0"/>
              <a:t>Example: </a:t>
            </a:r>
            <a:r>
              <a:rPr u="heavy" dirty="0"/>
              <a:t>if </a:t>
            </a:r>
            <a:r>
              <a:rPr u="heavy" spc="-5" dirty="0"/>
              <a:t>varying</a:t>
            </a:r>
            <a:r>
              <a:rPr u="heavy" spc="-90" dirty="0"/>
              <a:t> </a:t>
            </a:r>
            <a:r>
              <a:rPr i="1" u="heavy" dirty="0">
                <a:latin typeface="Consolas"/>
                <a:cs typeface="Consolas"/>
              </a:rPr>
              <a:t>p	</a:t>
            </a:r>
          </a:p>
        </p:txBody>
      </p:sp>
      <p:sp>
        <p:nvSpPr>
          <p:cNvPr id="34822" name="object 7"/>
          <p:cNvSpPr>
            <a:spLocks noChangeArrowheads="1"/>
          </p:cNvSpPr>
          <p:nvPr/>
        </p:nvSpPr>
        <p:spPr bwMode="auto">
          <a:xfrm>
            <a:off x="238125" y="881063"/>
            <a:ext cx="4454525" cy="2930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3" name="object 8"/>
          <p:cNvSpPr>
            <a:spLocks noChangeArrowheads="1"/>
          </p:cNvSpPr>
          <p:nvPr/>
        </p:nvSpPr>
        <p:spPr bwMode="auto">
          <a:xfrm>
            <a:off x="431800" y="1074738"/>
            <a:ext cx="4071938" cy="25463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4" name="object 9"/>
          <p:cNvSpPr>
            <a:spLocks noChangeArrowheads="1"/>
          </p:cNvSpPr>
          <p:nvPr/>
        </p:nvSpPr>
        <p:spPr bwMode="auto">
          <a:xfrm>
            <a:off x="4525963" y="881063"/>
            <a:ext cx="4452937" cy="29321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5" name="object 10"/>
          <p:cNvSpPr>
            <a:spLocks noChangeArrowheads="1"/>
          </p:cNvSpPr>
          <p:nvPr/>
        </p:nvSpPr>
        <p:spPr bwMode="auto">
          <a:xfrm>
            <a:off x="4718050" y="1074738"/>
            <a:ext cx="4071938" cy="25463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1250" y="1101725"/>
            <a:ext cx="5008563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298315" algn="l"/>
              </a:tabLs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=0.1	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4827" name="object 12"/>
          <p:cNvSpPr>
            <a:spLocks noChangeArrowheads="1"/>
          </p:cNvSpPr>
          <p:nvPr/>
        </p:nvSpPr>
        <p:spPr bwMode="auto">
          <a:xfrm>
            <a:off x="2381250" y="3524250"/>
            <a:ext cx="4456113" cy="29321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8" name="object 13"/>
          <p:cNvSpPr>
            <a:spLocks noChangeArrowheads="1"/>
          </p:cNvSpPr>
          <p:nvPr/>
        </p:nvSpPr>
        <p:spPr bwMode="auto">
          <a:xfrm>
            <a:off x="2574925" y="3717925"/>
            <a:ext cx="4071938" cy="25463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375" y="3744913"/>
            <a:ext cx="722313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9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4831" name="object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853C054-E54F-42C5-8DD6-768E963BB6C9}" type="slidenum">
              <a:rPr lang="en-US" smtClean="0"/>
              <a:pPr marL="25400"/>
              <a:t>18</a:t>
            </a:fld>
            <a:endParaRPr lang="th-TH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6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8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69250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average degree of a graph with 8 nodes and 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=0.5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existing between any two  nodes?</a:t>
            </a:r>
          </a:p>
        </p:txBody>
      </p:sp>
      <p:sp>
        <p:nvSpPr>
          <p:cNvPr id="36869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#5</a:t>
            </a:r>
          </a:p>
        </p:txBody>
      </p:sp>
      <p:sp>
        <p:nvSpPr>
          <p:cNvPr id="36871" name="object 8"/>
          <p:cNvSpPr>
            <a:spLocks/>
          </p:cNvSpPr>
          <p:nvPr/>
        </p:nvSpPr>
        <p:spPr bwMode="auto">
          <a:xfrm>
            <a:off x="1285875" y="2714625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2" name="object 9"/>
          <p:cNvSpPr>
            <a:spLocks/>
          </p:cNvSpPr>
          <p:nvPr/>
        </p:nvSpPr>
        <p:spPr bwMode="auto">
          <a:xfrm>
            <a:off x="1285875" y="3071813"/>
            <a:ext cx="1928813" cy="785812"/>
          </a:xfrm>
          <a:custGeom>
            <a:avLst/>
            <a:gdLst>
              <a:gd name="T0" fmla="*/ 1928825 w 1929130"/>
              <a:gd name="T1" fmla="*/ 0 h 786129"/>
              <a:gd name="T2" fmla="*/ 0 w 1929130"/>
              <a:gd name="T3" fmla="*/ 785812 h 786129"/>
              <a:gd name="T4" fmla="*/ 0 60000 65536"/>
              <a:gd name="T5" fmla="*/ 0 60000 65536"/>
              <a:gd name="T6" fmla="*/ 0 w 1929130"/>
              <a:gd name="T7" fmla="*/ 0 h 786129"/>
              <a:gd name="T8" fmla="*/ 1929130 w 1929130"/>
              <a:gd name="T9" fmla="*/ 786129 h 7861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30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3" name="object 10"/>
          <p:cNvSpPr>
            <a:spLocks/>
          </p:cNvSpPr>
          <p:nvPr/>
        </p:nvSpPr>
        <p:spPr bwMode="auto">
          <a:xfrm>
            <a:off x="1285875" y="3786188"/>
            <a:ext cx="2357438" cy="71437"/>
          </a:xfrm>
          <a:custGeom>
            <a:avLst/>
            <a:gdLst>
              <a:gd name="T0" fmla="*/ 2357450 w 2357754"/>
              <a:gd name="T1" fmla="*/ 0 h 71754"/>
              <a:gd name="T2" fmla="*/ 0 w 2357754"/>
              <a:gd name="T3" fmla="*/ 71437 h 71754"/>
              <a:gd name="T4" fmla="*/ 0 60000 65536"/>
              <a:gd name="T5" fmla="*/ 0 60000 65536"/>
              <a:gd name="T6" fmla="*/ 0 w 2357754"/>
              <a:gd name="T7" fmla="*/ 0 h 71754"/>
              <a:gd name="T8" fmla="*/ 2357754 w 2357754"/>
              <a:gd name="T9" fmla="*/ 71754 h 717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4" name="object 11"/>
          <p:cNvSpPr>
            <a:spLocks/>
          </p:cNvSpPr>
          <p:nvPr/>
        </p:nvSpPr>
        <p:spPr bwMode="auto">
          <a:xfrm>
            <a:off x="1285875" y="3857625"/>
            <a:ext cx="2357438" cy="642938"/>
          </a:xfrm>
          <a:custGeom>
            <a:avLst/>
            <a:gdLst>
              <a:gd name="T0" fmla="*/ 2357450 w 2357754"/>
              <a:gd name="T1" fmla="*/ 642937 h 643254"/>
              <a:gd name="T2" fmla="*/ 0 w 2357754"/>
              <a:gd name="T3" fmla="*/ 0 h 643254"/>
              <a:gd name="T4" fmla="*/ 0 60000 65536"/>
              <a:gd name="T5" fmla="*/ 0 60000 65536"/>
              <a:gd name="T6" fmla="*/ 0 w 2357754"/>
              <a:gd name="T7" fmla="*/ 0 h 643254"/>
              <a:gd name="T8" fmla="*/ 2357754 w 2357754"/>
              <a:gd name="T9" fmla="*/ 643254 h 6432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5" name="object 12"/>
          <p:cNvSpPr>
            <a:spLocks/>
          </p:cNvSpPr>
          <p:nvPr/>
        </p:nvSpPr>
        <p:spPr bwMode="auto">
          <a:xfrm>
            <a:off x="1285875" y="3857625"/>
            <a:ext cx="1928813" cy="1143000"/>
          </a:xfrm>
          <a:custGeom>
            <a:avLst/>
            <a:gdLst>
              <a:gd name="T0" fmla="*/ 1928825 w 1929130"/>
              <a:gd name="T1" fmla="*/ 1143012 h 1143000"/>
              <a:gd name="T2" fmla="*/ 0 w 1929130"/>
              <a:gd name="T3" fmla="*/ 0 h 1143000"/>
              <a:gd name="T4" fmla="*/ 0 60000 65536"/>
              <a:gd name="T5" fmla="*/ 0 60000 65536"/>
              <a:gd name="T6" fmla="*/ 0 w 1929130"/>
              <a:gd name="T7" fmla="*/ 0 h 1143000"/>
              <a:gd name="T8" fmla="*/ 1929130 w 1929130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30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6" name="object 13"/>
          <p:cNvSpPr>
            <a:spLocks/>
          </p:cNvSpPr>
          <p:nvPr/>
        </p:nvSpPr>
        <p:spPr bwMode="auto">
          <a:xfrm>
            <a:off x="1285875" y="3857625"/>
            <a:ext cx="1214438" cy="1428750"/>
          </a:xfrm>
          <a:custGeom>
            <a:avLst/>
            <a:gdLst>
              <a:gd name="T0" fmla="*/ 1214450 w 1214755"/>
              <a:gd name="T1" fmla="*/ 1428762 h 1428750"/>
              <a:gd name="T2" fmla="*/ 0 w 1214755"/>
              <a:gd name="T3" fmla="*/ 0 h 1428750"/>
              <a:gd name="T4" fmla="*/ 0 60000 65536"/>
              <a:gd name="T5" fmla="*/ 0 60000 65536"/>
              <a:gd name="T6" fmla="*/ 0 w 1214755"/>
              <a:gd name="T7" fmla="*/ 0 h 1428750"/>
              <a:gd name="T8" fmla="*/ 1214755 w 1214755"/>
              <a:gd name="T9" fmla="*/ 1428750 h 1428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4755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7" name="object 14"/>
          <p:cNvSpPr>
            <a:spLocks/>
          </p:cNvSpPr>
          <p:nvPr/>
        </p:nvSpPr>
        <p:spPr bwMode="auto">
          <a:xfrm>
            <a:off x="1285875" y="3857625"/>
            <a:ext cx="214313" cy="1571625"/>
          </a:xfrm>
          <a:custGeom>
            <a:avLst/>
            <a:gdLst>
              <a:gd name="T0" fmla="*/ 214312 w 214630"/>
              <a:gd name="T1" fmla="*/ 1571637 h 1571625"/>
              <a:gd name="T2" fmla="*/ 0 w 214630"/>
              <a:gd name="T3" fmla="*/ 0 h 1571625"/>
              <a:gd name="T4" fmla="*/ 0 60000 65536"/>
              <a:gd name="T5" fmla="*/ 0 60000 65536"/>
              <a:gd name="T6" fmla="*/ 0 w 214630"/>
              <a:gd name="T7" fmla="*/ 0 h 1571625"/>
              <a:gd name="T8" fmla="*/ 214630 w 214630"/>
              <a:gd name="T9" fmla="*/ 1571625 h 1571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8" name="object 15"/>
          <p:cNvSpPr>
            <a:spLocks noChangeArrowheads="1"/>
          </p:cNvSpPr>
          <p:nvPr/>
        </p:nvSpPr>
        <p:spPr bwMode="auto">
          <a:xfrm>
            <a:off x="1096963" y="3617913"/>
            <a:ext cx="452437" cy="4524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9" name="object 16"/>
          <p:cNvSpPr>
            <a:spLocks noChangeArrowheads="1"/>
          </p:cNvSpPr>
          <p:nvPr/>
        </p:nvSpPr>
        <p:spPr bwMode="auto">
          <a:xfrm>
            <a:off x="1060450" y="3573463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0" name="object 17"/>
          <p:cNvSpPr>
            <a:spLocks noChangeArrowheads="1"/>
          </p:cNvSpPr>
          <p:nvPr/>
        </p:nvSpPr>
        <p:spPr bwMode="auto">
          <a:xfrm>
            <a:off x="1143000" y="3643313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1" name="object 18"/>
          <p:cNvSpPr>
            <a:spLocks/>
          </p:cNvSpPr>
          <p:nvPr/>
        </p:nvSpPr>
        <p:spPr bwMode="auto">
          <a:xfrm>
            <a:off x="1143000" y="3643313"/>
            <a:ext cx="357188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1238250" y="3654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83" name="object 20"/>
          <p:cNvSpPr>
            <a:spLocks noChangeArrowheads="1"/>
          </p:cNvSpPr>
          <p:nvPr/>
        </p:nvSpPr>
        <p:spPr bwMode="auto">
          <a:xfrm>
            <a:off x="2025650" y="2474913"/>
            <a:ext cx="452438" cy="4524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4" name="object 21"/>
          <p:cNvSpPr>
            <a:spLocks noChangeArrowheads="1"/>
          </p:cNvSpPr>
          <p:nvPr/>
        </p:nvSpPr>
        <p:spPr bwMode="auto">
          <a:xfrm>
            <a:off x="1987550" y="2430463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5" name="object 22"/>
          <p:cNvSpPr>
            <a:spLocks noChangeArrowheads="1"/>
          </p:cNvSpPr>
          <p:nvPr/>
        </p:nvSpPr>
        <p:spPr bwMode="auto">
          <a:xfrm>
            <a:off x="2071688" y="2500313"/>
            <a:ext cx="357187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6" name="object 23"/>
          <p:cNvSpPr>
            <a:spLocks/>
          </p:cNvSpPr>
          <p:nvPr/>
        </p:nvSpPr>
        <p:spPr bwMode="auto">
          <a:xfrm>
            <a:off x="2071688" y="2500313"/>
            <a:ext cx="357187" cy="357187"/>
          </a:xfrm>
          <a:custGeom>
            <a:avLst/>
            <a:gdLst>
              <a:gd name="T0" fmla="*/ 0 w 357505"/>
              <a:gd name="T1" fmla="*/ 178600 h 357505"/>
              <a:gd name="T2" fmla="*/ 6379 w 357505"/>
              <a:gd name="T3" fmla="*/ 131120 h 357505"/>
              <a:gd name="T4" fmla="*/ 24383 w 357505"/>
              <a:gd name="T5" fmla="*/ 88455 h 357505"/>
              <a:gd name="T6" fmla="*/ 52309 w 357505"/>
              <a:gd name="T7" fmla="*/ 52309 h 357505"/>
              <a:gd name="T8" fmla="*/ 88455 w 357505"/>
              <a:gd name="T9" fmla="*/ 24383 h 357505"/>
              <a:gd name="T10" fmla="*/ 131120 w 357505"/>
              <a:gd name="T11" fmla="*/ 6379 h 357505"/>
              <a:gd name="T12" fmla="*/ 178600 w 357505"/>
              <a:gd name="T13" fmla="*/ 0 h 357505"/>
              <a:gd name="T14" fmla="*/ 226074 w 357505"/>
              <a:gd name="T15" fmla="*/ 6379 h 357505"/>
              <a:gd name="T16" fmla="*/ 268735 w 357505"/>
              <a:gd name="T17" fmla="*/ 24383 h 357505"/>
              <a:gd name="T18" fmla="*/ 304879 w 357505"/>
              <a:gd name="T19" fmla="*/ 52309 h 357505"/>
              <a:gd name="T20" fmla="*/ 332804 w 357505"/>
              <a:gd name="T21" fmla="*/ 88455 h 357505"/>
              <a:gd name="T22" fmla="*/ 350807 w 357505"/>
              <a:gd name="T23" fmla="*/ 131120 h 357505"/>
              <a:gd name="T24" fmla="*/ 357187 w 357505"/>
              <a:gd name="T25" fmla="*/ 178600 h 357505"/>
              <a:gd name="T26" fmla="*/ 350807 w 357505"/>
              <a:gd name="T27" fmla="*/ 226080 h 357505"/>
              <a:gd name="T28" fmla="*/ 332804 w 357505"/>
              <a:gd name="T29" fmla="*/ 268744 h 357505"/>
              <a:gd name="T30" fmla="*/ 304879 w 357505"/>
              <a:gd name="T31" fmla="*/ 304890 h 357505"/>
              <a:gd name="T32" fmla="*/ 268735 w 357505"/>
              <a:gd name="T33" fmla="*/ 332816 h 357505"/>
              <a:gd name="T34" fmla="*/ 226074 w 357505"/>
              <a:gd name="T35" fmla="*/ 350820 h 357505"/>
              <a:gd name="T36" fmla="*/ 178600 w 357505"/>
              <a:gd name="T37" fmla="*/ 357200 h 357505"/>
              <a:gd name="T38" fmla="*/ 131120 w 357505"/>
              <a:gd name="T39" fmla="*/ 350820 h 357505"/>
              <a:gd name="T40" fmla="*/ 88455 w 357505"/>
              <a:gd name="T41" fmla="*/ 332816 h 357505"/>
              <a:gd name="T42" fmla="*/ 52309 w 357505"/>
              <a:gd name="T43" fmla="*/ 304890 h 357505"/>
              <a:gd name="T44" fmla="*/ 24383 w 357505"/>
              <a:gd name="T45" fmla="*/ 268744 h 357505"/>
              <a:gd name="T46" fmla="*/ 6379 w 357505"/>
              <a:gd name="T47" fmla="*/ 226080 h 357505"/>
              <a:gd name="T48" fmla="*/ 0 w 357505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5"/>
              <a:gd name="T77" fmla="*/ 357505 w 357505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2166938" y="2511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88" name="object 25"/>
          <p:cNvSpPr>
            <a:spLocks noChangeArrowheads="1"/>
          </p:cNvSpPr>
          <p:nvPr/>
        </p:nvSpPr>
        <p:spPr bwMode="auto">
          <a:xfrm>
            <a:off x="2954338" y="2832100"/>
            <a:ext cx="452437" cy="450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9" name="object 26"/>
          <p:cNvSpPr>
            <a:spLocks noChangeArrowheads="1"/>
          </p:cNvSpPr>
          <p:nvPr/>
        </p:nvSpPr>
        <p:spPr bwMode="auto">
          <a:xfrm>
            <a:off x="2916238" y="2787650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0" name="object 27"/>
          <p:cNvSpPr>
            <a:spLocks noChangeArrowheads="1"/>
          </p:cNvSpPr>
          <p:nvPr/>
        </p:nvSpPr>
        <p:spPr bwMode="auto">
          <a:xfrm>
            <a:off x="3000375" y="2857500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1" name="object 28"/>
          <p:cNvSpPr>
            <a:spLocks/>
          </p:cNvSpPr>
          <p:nvPr/>
        </p:nvSpPr>
        <p:spPr bwMode="auto">
          <a:xfrm>
            <a:off x="3000375" y="2857500"/>
            <a:ext cx="357188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3095625" y="2868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93" name="object 30"/>
          <p:cNvSpPr>
            <a:spLocks noChangeArrowheads="1"/>
          </p:cNvSpPr>
          <p:nvPr/>
        </p:nvSpPr>
        <p:spPr bwMode="auto">
          <a:xfrm>
            <a:off x="3382963" y="3544888"/>
            <a:ext cx="452437" cy="4540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4" name="object 31"/>
          <p:cNvSpPr>
            <a:spLocks noChangeArrowheads="1"/>
          </p:cNvSpPr>
          <p:nvPr/>
        </p:nvSpPr>
        <p:spPr bwMode="auto">
          <a:xfrm>
            <a:off x="3346450" y="3502025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5" name="object 32"/>
          <p:cNvSpPr>
            <a:spLocks noChangeArrowheads="1"/>
          </p:cNvSpPr>
          <p:nvPr/>
        </p:nvSpPr>
        <p:spPr bwMode="auto">
          <a:xfrm>
            <a:off x="3429000" y="3571875"/>
            <a:ext cx="357188" cy="3571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6" name="object 33"/>
          <p:cNvSpPr>
            <a:spLocks/>
          </p:cNvSpPr>
          <p:nvPr/>
        </p:nvSpPr>
        <p:spPr bwMode="auto">
          <a:xfrm>
            <a:off x="3429000" y="3571875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3524250" y="358298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98" name="object 35"/>
          <p:cNvSpPr>
            <a:spLocks noChangeArrowheads="1"/>
          </p:cNvSpPr>
          <p:nvPr/>
        </p:nvSpPr>
        <p:spPr bwMode="auto">
          <a:xfrm>
            <a:off x="3382963" y="4260850"/>
            <a:ext cx="452437" cy="450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9" name="object 36"/>
          <p:cNvSpPr>
            <a:spLocks noChangeArrowheads="1"/>
          </p:cNvSpPr>
          <p:nvPr/>
        </p:nvSpPr>
        <p:spPr bwMode="auto">
          <a:xfrm>
            <a:off x="3346450" y="4216400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0" name="object 37"/>
          <p:cNvSpPr>
            <a:spLocks noChangeArrowheads="1"/>
          </p:cNvSpPr>
          <p:nvPr/>
        </p:nvSpPr>
        <p:spPr bwMode="auto">
          <a:xfrm>
            <a:off x="3429000" y="4286250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1" name="object 38"/>
          <p:cNvSpPr>
            <a:spLocks/>
          </p:cNvSpPr>
          <p:nvPr/>
        </p:nvSpPr>
        <p:spPr bwMode="auto">
          <a:xfrm>
            <a:off x="3429000" y="4286250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" name="object 39"/>
          <p:cNvSpPr txBox="1"/>
          <p:nvPr/>
        </p:nvSpPr>
        <p:spPr>
          <a:xfrm>
            <a:off x="3524250" y="429736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03" name="object 40"/>
          <p:cNvSpPr>
            <a:spLocks noChangeArrowheads="1"/>
          </p:cNvSpPr>
          <p:nvPr/>
        </p:nvSpPr>
        <p:spPr bwMode="auto">
          <a:xfrm>
            <a:off x="2954338" y="4760913"/>
            <a:ext cx="452437" cy="45243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4" name="object 41"/>
          <p:cNvSpPr>
            <a:spLocks noChangeArrowheads="1"/>
          </p:cNvSpPr>
          <p:nvPr/>
        </p:nvSpPr>
        <p:spPr bwMode="auto">
          <a:xfrm>
            <a:off x="2916238" y="4716463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5" name="object 42"/>
          <p:cNvSpPr>
            <a:spLocks noChangeArrowheads="1"/>
          </p:cNvSpPr>
          <p:nvPr/>
        </p:nvSpPr>
        <p:spPr bwMode="auto">
          <a:xfrm>
            <a:off x="3000375" y="4786313"/>
            <a:ext cx="357188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6" name="object 43"/>
          <p:cNvSpPr>
            <a:spLocks/>
          </p:cNvSpPr>
          <p:nvPr/>
        </p:nvSpPr>
        <p:spPr bwMode="auto">
          <a:xfrm>
            <a:off x="3000375" y="4786313"/>
            <a:ext cx="357188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095625" y="4797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08" name="object 45"/>
          <p:cNvSpPr>
            <a:spLocks noChangeArrowheads="1"/>
          </p:cNvSpPr>
          <p:nvPr/>
        </p:nvSpPr>
        <p:spPr bwMode="auto">
          <a:xfrm>
            <a:off x="2239963" y="5046663"/>
            <a:ext cx="452437" cy="452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9" name="object 46"/>
          <p:cNvSpPr>
            <a:spLocks noChangeArrowheads="1"/>
          </p:cNvSpPr>
          <p:nvPr/>
        </p:nvSpPr>
        <p:spPr bwMode="auto">
          <a:xfrm>
            <a:off x="2203450" y="5002213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0" name="object 47"/>
          <p:cNvSpPr>
            <a:spLocks noChangeArrowheads="1"/>
          </p:cNvSpPr>
          <p:nvPr/>
        </p:nvSpPr>
        <p:spPr bwMode="auto">
          <a:xfrm>
            <a:off x="2286000" y="5072063"/>
            <a:ext cx="357188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1" name="object 48"/>
          <p:cNvSpPr>
            <a:spLocks/>
          </p:cNvSpPr>
          <p:nvPr/>
        </p:nvSpPr>
        <p:spPr bwMode="auto">
          <a:xfrm>
            <a:off x="2286000" y="5072063"/>
            <a:ext cx="357188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2381250" y="508317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13" name="object 50"/>
          <p:cNvSpPr>
            <a:spLocks noChangeArrowheads="1"/>
          </p:cNvSpPr>
          <p:nvPr/>
        </p:nvSpPr>
        <p:spPr bwMode="auto">
          <a:xfrm>
            <a:off x="1311275" y="5259388"/>
            <a:ext cx="452438" cy="454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4" name="object 51"/>
          <p:cNvSpPr>
            <a:spLocks noChangeArrowheads="1"/>
          </p:cNvSpPr>
          <p:nvPr/>
        </p:nvSpPr>
        <p:spPr bwMode="auto">
          <a:xfrm>
            <a:off x="1274763" y="5216525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5" name="object 52"/>
          <p:cNvSpPr>
            <a:spLocks noChangeArrowheads="1"/>
          </p:cNvSpPr>
          <p:nvPr/>
        </p:nvSpPr>
        <p:spPr bwMode="auto">
          <a:xfrm>
            <a:off x="1357313" y="5286375"/>
            <a:ext cx="357187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6" name="object 53"/>
          <p:cNvSpPr>
            <a:spLocks/>
          </p:cNvSpPr>
          <p:nvPr/>
        </p:nvSpPr>
        <p:spPr bwMode="auto">
          <a:xfrm>
            <a:off x="1357313" y="5286375"/>
            <a:ext cx="357187" cy="357188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4" name="object 54"/>
          <p:cNvSpPr txBox="1"/>
          <p:nvPr/>
        </p:nvSpPr>
        <p:spPr>
          <a:xfrm>
            <a:off x="1452563" y="529748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08063" y="2887663"/>
            <a:ext cx="862012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spc="-5" dirty="0">
                <a:latin typeface="Consolas"/>
                <a:cs typeface="Consolas"/>
              </a:rPr>
              <a:t>=0.5?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19" name="object 56"/>
          <p:cNvSpPr>
            <a:spLocks noChangeArrowheads="1"/>
          </p:cNvSpPr>
          <p:nvPr/>
        </p:nvSpPr>
        <p:spPr bwMode="auto">
          <a:xfrm>
            <a:off x="4310063" y="1882775"/>
            <a:ext cx="4454525" cy="29305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0" name="object 57"/>
          <p:cNvSpPr>
            <a:spLocks noChangeArrowheads="1"/>
          </p:cNvSpPr>
          <p:nvPr/>
        </p:nvSpPr>
        <p:spPr bwMode="auto">
          <a:xfrm>
            <a:off x="4503738" y="2074863"/>
            <a:ext cx="4071937" cy="25463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23188" y="2101850"/>
            <a:ext cx="722312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=0.5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0" name="object 6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6923" name="object 6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368C1612-2F06-4051-8203-A9FDF52F15FB}" type="slidenum">
              <a:rPr lang="en-US" smtClean="0"/>
              <a:pPr marL="25400"/>
              <a:t>19</a:t>
            </a:fld>
            <a:endParaRPr lang="th-TH" smtClean="0"/>
          </a:p>
        </p:txBody>
      </p:sp>
      <p:sp>
        <p:nvSpPr>
          <p:cNvPr id="59" name="object 59"/>
          <p:cNvSpPr txBox="1"/>
          <p:nvPr/>
        </p:nvSpPr>
        <p:spPr>
          <a:xfrm>
            <a:off x="4029075" y="4748213"/>
            <a:ext cx="4913313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E[</a:t>
            </a:r>
            <a:r>
              <a:rPr sz="2000" i="1" spc="-5" dirty="0">
                <a:latin typeface="Consolas"/>
                <a:cs typeface="Consolas"/>
              </a:rPr>
              <a:t>K</a:t>
            </a:r>
            <a:r>
              <a:rPr sz="2000" spc="-5" dirty="0">
                <a:latin typeface="Consolas"/>
                <a:cs typeface="Consolas"/>
              </a:rPr>
              <a:t>] 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(0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0.0078125)+(1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0.0546875)</a:t>
            </a:r>
            <a:endParaRPr sz="2000">
              <a:latin typeface="Consolas"/>
              <a:cs typeface="Consolas"/>
            </a:endParaRPr>
          </a:p>
          <a:p>
            <a:pPr marL="9893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+(2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0.1640625)+(3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0.2734375)</a:t>
            </a:r>
            <a:endParaRPr sz="2000">
              <a:latin typeface="Consolas"/>
              <a:cs typeface="Consolas"/>
            </a:endParaRPr>
          </a:p>
          <a:p>
            <a:pPr marL="9893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+(4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0.2734375)+(5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0.1640625)</a:t>
            </a:r>
            <a:endParaRPr sz="2000">
              <a:latin typeface="Consolas"/>
              <a:cs typeface="Consolas"/>
            </a:endParaRPr>
          </a:p>
          <a:p>
            <a:pPr marL="989965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+(6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0.0546875)+(7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0.0078125)</a:t>
            </a:r>
            <a:endParaRPr sz="2000">
              <a:latin typeface="Consolas"/>
              <a:cs typeface="Consolas"/>
            </a:endParaRPr>
          </a:p>
          <a:p>
            <a:pPr marL="711200" fontAlgn="auto">
              <a:lnSpc>
                <a:spcPts val="23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9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3.5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21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2962275" cy="1692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Definition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Degree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4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Evolution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i="1" baseline="-20833" dirty="0">
                <a:latin typeface="Consolas"/>
                <a:cs typeface="Consolas"/>
              </a:rPr>
              <a:t>np</a:t>
            </a:r>
            <a:endParaRPr sz="2400" baseline="-20833">
              <a:latin typeface="Consolas"/>
              <a:cs typeface="Consolas"/>
            </a:endParaRPr>
          </a:p>
          <a:p>
            <a:pPr marL="355600" indent="-342900" fontAlgn="auto">
              <a:spcBef>
                <a:spcPts val="6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Giant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221" name="object 6"/>
          <p:cNvSpPr>
            <a:spLocks noChangeArrowheads="1"/>
          </p:cNvSpPr>
          <p:nvPr/>
        </p:nvSpPr>
        <p:spPr bwMode="auto">
          <a:xfrm>
            <a:off x="258763" y="254000"/>
            <a:ext cx="22923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Outline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922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A43D5C41-1024-44C3-B5C5-98BE249CB6C4}" type="slidenum">
              <a:rPr lang="en-US" smtClean="0"/>
              <a:pPr marL="65088"/>
              <a:t>2</a:t>
            </a:fld>
            <a:endParaRPr lang="th-TH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91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119438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 general,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8917" name="object 6"/>
          <p:cNvSpPr txBox="1">
            <a:spLocks noChangeArrowheads="1"/>
          </p:cNvSpPr>
          <p:nvPr/>
        </p:nvSpPr>
        <p:spPr bwMode="auto">
          <a:xfrm>
            <a:off x="536575" y="2846388"/>
            <a:ext cx="7788275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a graph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 existing between any two nodes, the average degree is</a:t>
            </a:r>
          </a:p>
        </p:txBody>
      </p:sp>
      <p:sp>
        <p:nvSpPr>
          <p:cNvPr id="38918" name="object 7"/>
          <p:cNvSpPr>
            <a:spLocks noChangeArrowheads="1"/>
          </p:cNvSpPr>
          <p:nvPr/>
        </p:nvSpPr>
        <p:spPr bwMode="auto">
          <a:xfrm>
            <a:off x="258763" y="254000"/>
            <a:ext cx="49022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the</a:t>
            </a:r>
            <a:r>
              <a:rPr spc="-105" dirty="0"/>
              <a:t> </a:t>
            </a:r>
            <a:r>
              <a:rPr spc="-5" dirty="0"/>
              <a:t>mean?</a:t>
            </a:r>
          </a:p>
        </p:txBody>
      </p:sp>
      <p:sp>
        <p:nvSpPr>
          <p:cNvPr id="38920" name="object 9"/>
          <p:cNvSpPr>
            <a:spLocks/>
          </p:cNvSpPr>
          <p:nvPr/>
        </p:nvSpPr>
        <p:spPr bwMode="auto">
          <a:xfrm>
            <a:off x="2500313" y="1643063"/>
            <a:ext cx="3938587" cy="793750"/>
          </a:xfrm>
          <a:custGeom>
            <a:avLst/>
            <a:gdLst>
              <a:gd name="T0" fmla="*/ 0 w 3938270"/>
              <a:gd name="T1" fmla="*/ 0 h 794385"/>
              <a:gd name="T2" fmla="*/ 3938206 w 3938270"/>
              <a:gd name="T3" fmla="*/ 0 h 794385"/>
              <a:gd name="T4" fmla="*/ 3938206 w 3938270"/>
              <a:gd name="T5" fmla="*/ 794397 h 794385"/>
              <a:gd name="T6" fmla="*/ 0 w 3938270"/>
              <a:gd name="T7" fmla="*/ 794397 h 794385"/>
              <a:gd name="T8" fmla="*/ 0 w 393827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38270"/>
              <a:gd name="T16" fmla="*/ 0 h 794385"/>
              <a:gd name="T17" fmla="*/ 3938270 w 393827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38270" h="794385">
                <a:moveTo>
                  <a:pt x="0" y="0"/>
                </a:moveTo>
                <a:lnTo>
                  <a:pt x="3938206" y="0"/>
                </a:lnTo>
                <a:lnTo>
                  <a:pt x="3938206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500313" y="1643063"/>
            <a:ext cx="3938587" cy="79375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34620" rIns="0" bIns="0">
            <a:spAutoFit/>
          </a:bodyPr>
          <a:lstStyle/>
          <a:p>
            <a:pPr marL="218440" fontAlgn="auto">
              <a:spcBef>
                <a:spcPts val="1060"/>
              </a:spcBef>
              <a:spcAft>
                <a:spcPts val="0"/>
              </a:spcAft>
              <a:tabLst>
                <a:tab pos="617855" algn="l"/>
              </a:tabLst>
              <a:defRPr/>
            </a:pPr>
            <a:r>
              <a:rPr sz="2950" i="1" spc="-90" dirty="0">
                <a:latin typeface="Symbol"/>
                <a:cs typeface="Symbol"/>
              </a:rPr>
              <a:t></a:t>
            </a:r>
            <a:r>
              <a:rPr sz="2950" spc="-90" dirty="0">
                <a:latin typeface="Times New Roman"/>
                <a:cs typeface="Times New Roman"/>
              </a:rPr>
              <a:t>	</a:t>
            </a:r>
            <a:r>
              <a:rPr dirty="0">
                <a:latin typeface="Consolas"/>
                <a:cs typeface="Consolas"/>
              </a:rPr>
              <a:t>= E[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125" dirty="0">
                <a:latin typeface="Consolas"/>
                <a:cs typeface="Consolas"/>
              </a:rPr>
              <a:t> </a:t>
            </a:r>
            <a:r>
              <a:rPr dirty="0">
                <a:latin typeface="Symbol"/>
                <a:cs typeface="Symbol"/>
              </a:rPr>
              <a:t></a:t>
            </a:r>
            <a:r>
              <a:rPr i="1" dirty="0">
                <a:latin typeface="Consolas"/>
                <a:cs typeface="Consolas"/>
              </a:rPr>
              <a:t>xP</a:t>
            </a:r>
            <a:r>
              <a:rPr sz="2775" i="1" baseline="-2102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38922" name="object 11"/>
          <p:cNvSpPr>
            <a:spLocks/>
          </p:cNvSpPr>
          <p:nvPr/>
        </p:nvSpPr>
        <p:spPr bwMode="auto">
          <a:xfrm>
            <a:off x="2085975" y="3857625"/>
            <a:ext cx="4914900" cy="1657350"/>
          </a:xfrm>
          <a:custGeom>
            <a:avLst/>
            <a:gdLst>
              <a:gd name="T0" fmla="*/ 0 w 4914900"/>
              <a:gd name="T1" fmla="*/ 0 h 1656714"/>
              <a:gd name="T2" fmla="*/ 4914442 w 4914900"/>
              <a:gd name="T3" fmla="*/ 0 h 1656714"/>
              <a:gd name="T4" fmla="*/ 4914442 w 4914900"/>
              <a:gd name="T5" fmla="*/ 1656181 h 1656714"/>
              <a:gd name="T6" fmla="*/ 0 w 4914900"/>
              <a:gd name="T7" fmla="*/ 1656181 h 1656714"/>
              <a:gd name="T8" fmla="*/ 0 w 49149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14900"/>
              <a:gd name="T16" fmla="*/ 0 h 1656714"/>
              <a:gd name="T17" fmla="*/ 4914900 w 49149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923" name="object 12"/>
          <p:cNvSpPr>
            <a:spLocks/>
          </p:cNvSpPr>
          <p:nvPr/>
        </p:nvSpPr>
        <p:spPr bwMode="auto">
          <a:xfrm>
            <a:off x="2085975" y="3857625"/>
            <a:ext cx="4914900" cy="1657350"/>
          </a:xfrm>
          <a:custGeom>
            <a:avLst/>
            <a:gdLst>
              <a:gd name="T0" fmla="*/ 0 w 4914900"/>
              <a:gd name="T1" fmla="*/ 0 h 1656714"/>
              <a:gd name="T2" fmla="*/ 4914442 w 4914900"/>
              <a:gd name="T3" fmla="*/ 0 h 1656714"/>
              <a:gd name="T4" fmla="*/ 4914442 w 4914900"/>
              <a:gd name="T5" fmla="*/ 1656181 h 1656714"/>
              <a:gd name="T6" fmla="*/ 0 w 4914900"/>
              <a:gd name="T7" fmla="*/ 1656181 h 1656714"/>
              <a:gd name="T8" fmla="*/ 0 w 49149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14900"/>
              <a:gd name="T16" fmla="*/ 0 h 1656714"/>
              <a:gd name="T17" fmla="*/ 4914900 w 49149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2290763" y="4029075"/>
            <a:ext cx="45085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E[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65" dirty="0">
                <a:latin typeface="Consolas"/>
                <a:cs typeface="Consolas"/>
              </a:rPr>
              <a:t> </a:t>
            </a:r>
            <a:r>
              <a:rPr dirty="0">
                <a:latin typeface="Symbol"/>
                <a:cs typeface="Symbol"/>
              </a:rPr>
              <a:t>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8927" name="object 14"/>
          <p:cNvSpPr txBox="1">
            <a:spLocks noChangeArrowheads="1"/>
          </p:cNvSpPr>
          <p:nvPr/>
        </p:nvSpPr>
        <p:spPr bwMode="auto">
          <a:xfrm>
            <a:off x="3265488" y="4254500"/>
            <a:ext cx="1565275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ts val="1888"/>
              </a:lnSpc>
            </a:pPr>
            <a:r>
              <a:rPr lang="th-TH" sz="1800" i="1">
                <a:latin typeface="Consolas" pitchFamily="49" charset="0"/>
                <a:cs typeface="Consolas" pitchFamily="49" charset="0"/>
              </a:rPr>
              <a:t>k</a:t>
            </a:r>
            <a:endParaRPr lang="th-TH" sz="180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025"/>
              </a:lnSpc>
            </a:pPr>
            <a:r>
              <a:rPr lang="th-TH">
                <a:latin typeface="Consolas" pitchFamily="49" charset="0"/>
                <a:cs typeface="Consolas" pitchFamily="49" charset="0"/>
              </a:rPr>
              <a:t>= (</a:t>
            </a:r>
            <a:r>
              <a:rPr lang="th-TH" i="1">
                <a:latin typeface="Consolas" pitchFamily="49" charset="0"/>
                <a:cs typeface="Consolas" pitchFamily="49" charset="0"/>
              </a:rPr>
              <a:t>n</a:t>
            </a:r>
            <a:r>
              <a:rPr lang="th-TH">
                <a:latin typeface="Consolas" pitchFamily="49" charset="0"/>
                <a:cs typeface="Consolas" pitchFamily="49" charset="0"/>
              </a:rPr>
              <a:t>–1)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endParaRPr lang="th-TH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25"/>
              </a:spcBef>
            </a:pPr>
            <a:r>
              <a:rPr lang="th-TH">
                <a:latin typeface="Symbol" pitchFamily="18" charset="2"/>
                <a:cs typeface="Cordia New" pitchFamily="34" charset="-34"/>
              </a:rPr>
              <a:t></a:t>
            </a:r>
            <a:r>
              <a:rPr lang="th-TH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i="1">
                <a:latin typeface="Consolas" pitchFamily="49" charset="0"/>
                <a:cs typeface="Consolas" pitchFamily="49" charset="0"/>
              </a:rPr>
              <a:t>np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119438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 general,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965" name="object 6"/>
          <p:cNvSpPr txBox="1">
            <a:spLocks noChangeArrowheads="1"/>
          </p:cNvSpPr>
          <p:nvPr/>
        </p:nvSpPr>
        <p:spPr bwMode="auto">
          <a:xfrm>
            <a:off x="536575" y="2846388"/>
            <a:ext cx="788035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5715" rIns="0" bIns="0">
            <a:spAutoFit/>
          </a:bodyPr>
          <a:lstStyle/>
          <a:p>
            <a:pPr marL="355600" indent="-342900">
              <a:lnSpc>
                <a:spcPct val="102000"/>
              </a:lnSpc>
              <a:spcBef>
                <a:spcPts val="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a graph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 existing between any two nodes, the variance in degree  is</a:t>
            </a:r>
          </a:p>
        </p:txBody>
      </p:sp>
      <p:sp>
        <p:nvSpPr>
          <p:cNvPr id="40966" name="object 7"/>
          <p:cNvSpPr>
            <a:spLocks noChangeArrowheads="1"/>
          </p:cNvSpPr>
          <p:nvPr/>
        </p:nvSpPr>
        <p:spPr bwMode="auto">
          <a:xfrm>
            <a:off x="258763" y="254000"/>
            <a:ext cx="55816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the</a:t>
            </a:r>
            <a:r>
              <a:rPr spc="-95" dirty="0"/>
              <a:t> </a:t>
            </a:r>
            <a:r>
              <a:rPr spc="-5" dirty="0"/>
              <a:t>variance?</a:t>
            </a:r>
          </a:p>
        </p:txBody>
      </p:sp>
      <p:sp>
        <p:nvSpPr>
          <p:cNvPr id="40968" name="object 9"/>
          <p:cNvSpPr>
            <a:spLocks/>
          </p:cNvSpPr>
          <p:nvPr/>
        </p:nvSpPr>
        <p:spPr bwMode="auto">
          <a:xfrm>
            <a:off x="1643063" y="1643063"/>
            <a:ext cx="6003925" cy="793750"/>
          </a:xfrm>
          <a:custGeom>
            <a:avLst/>
            <a:gdLst>
              <a:gd name="T0" fmla="*/ 0 w 6004559"/>
              <a:gd name="T1" fmla="*/ 0 h 794385"/>
              <a:gd name="T2" fmla="*/ 6004483 w 6004559"/>
              <a:gd name="T3" fmla="*/ 0 h 794385"/>
              <a:gd name="T4" fmla="*/ 6004483 w 6004559"/>
              <a:gd name="T5" fmla="*/ 794397 h 794385"/>
              <a:gd name="T6" fmla="*/ 0 w 6004559"/>
              <a:gd name="T7" fmla="*/ 794397 h 794385"/>
              <a:gd name="T8" fmla="*/ 0 w 6004559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04559"/>
              <a:gd name="T16" fmla="*/ 0 h 794385"/>
              <a:gd name="T17" fmla="*/ 6004559 w 6004559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9" name="object 10"/>
          <p:cNvSpPr>
            <a:spLocks/>
          </p:cNvSpPr>
          <p:nvPr/>
        </p:nvSpPr>
        <p:spPr bwMode="auto">
          <a:xfrm>
            <a:off x="1643063" y="1643063"/>
            <a:ext cx="6003925" cy="793750"/>
          </a:xfrm>
          <a:custGeom>
            <a:avLst/>
            <a:gdLst>
              <a:gd name="T0" fmla="*/ 0 w 6004559"/>
              <a:gd name="T1" fmla="*/ 0 h 794385"/>
              <a:gd name="T2" fmla="*/ 6004483 w 6004559"/>
              <a:gd name="T3" fmla="*/ 0 h 794385"/>
              <a:gd name="T4" fmla="*/ 6004483 w 6004559"/>
              <a:gd name="T5" fmla="*/ 794397 h 794385"/>
              <a:gd name="T6" fmla="*/ 0 w 6004559"/>
              <a:gd name="T7" fmla="*/ 794397 h 794385"/>
              <a:gd name="T8" fmla="*/ 0 w 6004559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04559"/>
              <a:gd name="T16" fmla="*/ 0 h 794385"/>
              <a:gd name="T17" fmla="*/ 6004559 w 6004559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1917700" y="1684338"/>
            <a:ext cx="344488" cy="547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425" i="1" spc="-135" baseline="-16007" dirty="0">
                <a:latin typeface="Symbol"/>
                <a:cs typeface="Symbol"/>
              </a:rPr>
              <a:t></a:t>
            </a: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5863" y="1790700"/>
            <a:ext cx="4919662" cy="523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 </a:t>
            </a:r>
            <a:r>
              <a:rPr spc="-10" dirty="0">
                <a:latin typeface="Consolas"/>
                <a:cs typeface="Consolas"/>
              </a:rPr>
              <a:t>E[(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–</a:t>
            </a:r>
            <a:r>
              <a:rPr sz="2950" i="1" spc="-10" dirty="0">
                <a:latin typeface="Symbol"/>
                <a:cs typeface="Symbol"/>
              </a:rPr>
              <a:t></a:t>
            </a:r>
            <a:r>
              <a:rPr spc="-10" dirty="0">
                <a:latin typeface="Consolas"/>
                <a:cs typeface="Consolas"/>
              </a:rPr>
              <a:t>)</a:t>
            </a:r>
            <a:r>
              <a:rPr sz="2775" spc="-15" baseline="25525" dirty="0">
                <a:latin typeface="Consolas"/>
                <a:cs typeface="Consolas"/>
              </a:rPr>
              <a:t>2</a:t>
            </a:r>
            <a:r>
              <a:rPr spc="-10" dirty="0">
                <a:latin typeface="Consolas"/>
                <a:cs typeface="Consolas"/>
              </a:rPr>
              <a:t>]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65" dirty="0">
                <a:latin typeface="Consolas"/>
                <a:cs typeface="Consolas"/>
              </a:rPr>
              <a:t> </a:t>
            </a:r>
            <a:r>
              <a:rPr spc="-10" dirty="0">
                <a:latin typeface="Symbol"/>
                <a:cs typeface="Symbol"/>
              </a:rPr>
              <a:t></a:t>
            </a:r>
            <a:r>
              <a:rPr spc="-10" dirty="0">
                <a:latin typeface="Consolas"/>
                <a:cs typeface="Consolas"/>
              </a:rPr>
              <a:t>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–</a:t>
            </a:r>
            <a:r>
              <a:rPr sz="2950" i="1" spc="-10" dirty="0">
                <a:latin typeface="Symbol"/>
                <a:cs typeface="Symbol"/>
              </a:rPr>
              <a:t></a:t>
            </a:r>
            <a:r>
              <a:rPr spc="-10" dirty="0">
                <a:latin typeface="Consolas"/>
                <a:cs typeface="Consolas"/>
              </a:rPr>
              <a:t>)</a:t>
            </a:r>
            <a:r>
              <a:rPr sz="2775" spc="-15" baseline="25525" dirty="0">
                <a:latin typeface="Consolas"/>
                <a:cs typeface="Consolas"/>
              </a:rPr>
              <a:t>2</a:t>
            </a:r>
            <a:r>
              <a:rPr i="1" spc="-10" dirty="0">
                <a:latin typeface="Consolas"/>
                <a:cs typeface="Consolas"/>
              </a:rPr>
              <a:t>P</a:t>
            </a:r>
            <a:r>
              <a:rPr sz="2775" i="1" spc="-15" baseline="-21021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40972" name="object 13"/>
          <p:cNvSpPr>
            <a:spLocks/>
          </p:cNvSpPr>
          <p:nvPr/>
        </p:nvSpPr>
        <p:spPr bwMode="auto">
          <a:xfrm>
            <a:off x="1828800" y="3857625"/>
            <a:ext cx="5600700" cy="1657350"/>
          </a:xfrm>
          <a:custGeom>
            <a:avLst/>
            <a:gdLst>
              <a:gd name="T0" fmla="*/ 0 w 5600700"/>
              <a:gd name="T1" fmla="*/ 0 h 1656714"/>
              <a:gd name="T2" fmla="*/ 5600522 w 5600700"/>
              <a:gd name="T3" fmla="*/ 0 h 1656714"/>
              <a:gd name="T4" fmla="*/ 5600522 w 5600700"/>
              <a:gd name="T5" fmla="*/ 1656181 h 1656714"/>
              <a:gd name="T6" fmla="*/ 0 w 5600700"/>
              <a:gd name="T7" fmla="*/ 1656181 h 1656714"/>
              <a:gd name="T8" fmla="*/ 0 w 56007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00700"/>
              <a:gd name="T16" fmla="*/ 0 h 1656714"/>
              <a:gd name="T17" fmla="*/ 5600700 w 56007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73" name="object 14"/>
          <p:cNvSpPr>
            <a:spLocks/>
          </p:cNvSpPr>
          <p:nvPr/>
        </p:nvSpPr>
        <p:spPr bwMode="auto">
          <a:xfrm>
            <a:off x="1828800" y="3857625"/>
            <a:ext cx="5600700" cy="1657350"/>
          </a:xfrm>
          <a:custGeom>
            <a:avLst/>
            <a:gdLst>
              <a:gd name="T0" fmla="*/ 0 w 5600700"/>
              <a:gd name="T1" fmla="*/ 0 h 1656714"/>
              <a:gd name="T2" fmla="*/ 5600522 w 5600700"/>
              <a:gd name="T3" fmla="*/ 0 h 1656714"/>
              <a:gd name="T4" fmla="*/ 5600522 w 5600700"/>
              <a:gd name="T5" fmla="*/ 1656181 h 1656714"/>
              <a:gd name="T6" fmla="*/ 0 w 5600700"/>
              <a:gd name="T7" fmla="*/ 1656181 h 1656714"/>
              <a:gd name="T8" fmla="*/ 0 w 56007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00700"/>
              <a:gd name="T16" fmla="*/ 0 h 1656714"/>
              <a:gd name="T17" fmla="*/ 5600700 w 56007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2371725" y="4041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4" name="object 2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0976" name="object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B588FB3-8D2C-4FF4-AF5F-711435299E45}" type="slidenum">
              <a:rPr lang="en-US" smtClean="0"/>
              <a:pPr marL="25400"/>
              <a:t>21</a:t>
            </a:fld>
            <a:endParaRPr lang="th-TH" smtClean="0"/>
          </a:p>
        </p:txBody>
      </p:sp>
      <p:sp>
        <p:nvSpPr>
          <p:cNvPr id="16" name="object 16"/>
          <p:cNvSpPr txBox="1"/>
          <p:nvPr/>
        </p:nvSpPr>
        <p:spPr>
          <a:xfrm>
            <a:off x="4284663" y="4041775"/>
            <a:ext cx="131762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1375" y="4010025"/>
            <a:ext cx="2500313" cy="523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950" i="1" spc="-45" dirty="0">
                <a:latin typeface="Symbol"/>
                <a:cs typeface="Symbol"/>
              </a:rPr>
              <a:t></a:t>
            </a:r>
            <a:r>
              <a:rPr sz="2775" i="1" spc="-67" baseline="-21021" dirty="0">
                <a:latin typeface="Consolas"/>
                <a:cs typeface="Consolas"/>
              </a:rPr>
              <a:t>K </a:t>
            </a:r>
            <a:r>
              <a:rPr dirty="0">
                <a:latin typeface="Consolas"/>
                <a:cs typeface="Consolas"/>
              </a:rPr>
              <a:t>= </a:t>
            </a:r>
            <a:r>
              <a:rPr spc="-15" dirty="0">
                <a:latin typeface="Symbol"/>
                <a:cs typeface="Symbol"/>
              </a:rPr>
              <a:t></a:t>
            </a:r>
            <a:r>
              <a:rPr spc="-15" dirty="0">
                <a:latin typeface="Consolas"/>
                <a:cs typeface="Consolas"/>
              </a:rPr>
              <a:t>(</a:t>
            </a:r>
            <a:r>
              <a:rPr i="1" spc="-15" dirty="0">
                <a:latin typeface="Consolas"/>
                <a:cs typeface="Consolas"/>
              </a:rPr>
              <a:t>k</a:t>
            </a:r>
            <a:r>
              <a:rPr spc="-15" dirty="0">
                <a:latin typeface="Consolas"/>
                <a:cs typeface="Consolas"/>
              </a:rPr>
              <a:t>–</a:t>
            </a:r>
            <a:r>
              <a:rPr sz="2950" i="1" spc="-15" dirty="0">
                <a:latin typeface="Symbol"/>
                <a:cs typeface="Symbol"/>
              </a:rPr>
              <a:t></a:t>
            </a:r>
            <a:r>
              <a:rPr spc="-15" dirty="0">
                <a:latin typeface="Consolas"/>
                <a:cs typeface="Consolas"/>
              </a:rPr>
              <a:t>)</a:t>
            </a:r>
            <a:r>
              <a:rPr spc="-325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endParaRPr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1863" y="4254500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1688" y="4024313"/>
            <a:ext cx="390525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n–</a:t>
            </a:r>
            <a:r>
              <a:rPr sz="1850" spc="5" dirty="0">
                <a:latin typeface="Consolas"/>
                <a:cs typeface="Consolas"/>
              </a:rPr>
              <a:t>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2738" y="4041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02213" y="4029075"/>
            <a:ext cx="1497012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Consolas"/>
                <a:cs typeface="Consolas"/>
              </a:rPr>
              <a:t>)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i="1" spc="-600" dirty="0">
                <a:latin typeface="Consolas"/>
                <a:cs typeface="Consolas"/>
              </a:rPr>
              <a:t> </a:t>
            </a:r>
            <a:r>
              <a:rPr spc="-5" dirty="0">
                <a:latin typeface="Consolas"/>
                <a:cs typeface="Consolas"/>
              </a:rPr>
              <a:t>(1–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spc="-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9225" y="4041775"/>
            <a:ext cx="6508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–1–</a:t>
            </a: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5575" y="4451350"/>
            <a:ext cx="2543175" cy="877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</a:t>
            </a:r>
            <a:r>
              <a:rPr spc="-11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n</a:t>
            </a:r>
            <a:r>
              <a:rPr dirty="0">
                <a:latin typeface="Consolas"/>
                <a:cs typeface="Consolas"/>
              </a:rPr>
              <a:t>–1)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  <a:p>
            <a:pPr fontAlgn="auto">
              <a:spcBef>
                <a:spcPts val="25"/>
              </a:spcBef>
              <a:spcAft>
                <a:spcPts val="0"/>
              </a:spcAft>
              <a:tabLst>
                <a:tab pos="389890" algn="l"/>
              </a:tabLst>
              <a:defRPr/>
            </a:pPr>
            <a:r>
              <a:rPr dirty="0">
                <a:latin typeface="Symbol"/>
                <a:cs typeface="Symbol"/>
              </a:rPr>
              <a:t>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i="1" dirty="0">
                <a:latin typeface="Consolas"/>
                <a:cs typeface="Consolas"/>
              </a:rPr>
              <a:t>np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8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8" name="object 5"/>
          <p:cNvSpPr>
            <a:spLocks noChangeArrowheads="1"/>
          </p:cNvSpPr>
          <p:nvPr/>
        </p:nvSpPr>
        <p:spPr bwMode="auto">
          <a:xfrm>
            <a:off x="258763" y="254000"/>
            <a:ext cx="40132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Approximation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81313" y="161131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250" y="1385888"/>
            <a:ext cx="4713288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41992" name="object 9"/>
          <p:cNvSpPr>
            <a:spLocks/>
          </p:cNvSpPr>
          <p:nvPr/>
        </p:nvSpPr>
        <p:spPr bwMode="auto">
          <a:xfrm>
            <a:off x="5786438" y="1357313"/>
            <a:ext cx="1462087" cy="523875"/>
          </a:xfrm>
          <a:custGeom>
            <a:avLst/>
            <a:gdLst>
              <a:gd name="T0" fmla="*/ 0 w 1462404"/>
              <a:gd name="T1" fmla="*/ 0 h 523239"/>
              <a:gd name="T2" fmla="*/ 1462265 w 1462404"/>
              <a:gd name="T3" fmla="*/ 0 h 523239"/>
              <a:gd name="T4" fmla="*/ 1462265 w 1462404"/>
              <a:gd name="T5" fmla="*/ 523214 h 523239"/>
              <a:gd name="T6" fmla="*/ 0 w 1462404"/>
              <a:gd name="T7" fmla="*/ 523214 h 523239"/>
              <a:gd name="T8" fmla="*/ 0 w 1462404"/>
              <a:gd name="T9" fmla="*/ 0 h 523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2404"/>
              <a:gd name="T16" fmla="*/ 0 h 523239"/>
              <a:gd name="T17" fmla="*/ 1462404 w 1462404"/>
              <a:gd name="T18" fmla="*/ 523239 h 523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2404" h="523239">
                <a:moveTo>
                  <a:pt x="0" y="0"/>
                </a:moveTo>
                <a:lnTo>
                  <a:pt x="1462265" y="0"/>
                </a:lnTo>
                <a:lnTo>
                  <a:pt x="1462265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3" name="object 10"/>
          <p:cNvSpPr txBox="1">
            <a:spLocks noChangeArrowheads="1"/>
          </p:cNvSpPr>
          <p:nvPr/>
        </p:nvSpPr>
        <p:spPr bwMode="auto">
          <a:xfrm>
            <a:off x="5786438" y="1357313"/>
            <a:ext cx="1462087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  <a:miter lim="800000"/>
            <a:headEnd/>
            <a:tailEnd/>
          </a:ln>
        </p:spPr>
        <p:txBody>
          <a:bodyPr lIns="0" tIns="12700" rIns="0" bIns="0">
            <a:spAutoFit/>
          </a:bodyPr>
          <a:lstStyle/>
          <a:p>
            <a:pPr marL="84138">
              <a:spcBef>
                <a:spcPts val="100"/>
              </a:spcBef>
            </a:pPr>
            <a:r>
              <a:rPr lang="th-TH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Binomial</a:t>
            </a:r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4" name="object 11"/>
          <p:cNvSpPr>
            <a:spLocks/>
          </p:cNvSpPr>
          <p:nvPr/>
        </p:nvSpPr>
        <p:spPr bwMode="auto">
          <a:xfrm>
            <a:off x="5883275" y="3144838"/>
            <a:ext cx="1295400" cy="523875"/>
          </a:xfrm>
          <a:custGeom>
            <a:avLst/>
            <a:gdLst>
              <a:gd name="T0" fmla="*/ 0 w 1295400"/>
              <a:gd name="T1" fmla="*/ 0 h 523239"/>
              <a:gd name="T2" fmla="*/ 1294777 w 1295400"/>
              <a:gd name="T3" fmla="*/ 0 h 523239"/>
              <a:gd name="T4" fmla="*/ 1294777 w 1295400"/>
              <a:gd name="T5" fmla="*/ 523214 h 523239"/>
              <a:gd name="T6" fmla="*/ 0 w 1295400"/>
              <a:gd name="T7" fmla="*/ 523214 h 523239"/>
              <a:gd name="T8" fmla="*/ 0 w 1295400"/>
              <a:gd name="T9" fmla="*/ 0 h 523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95400"/>
              <a:gd name="T16" fmla="*/ 0 h 523239"/>
              <a:gd name="T17" fmla="*/ 1295400 w 1295400"/>
              <a:gd name="T18" fmla="*/ 523239 h 523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95400" h="523239">
                <a:moveTo>
                  <a:pt x="0" y="0"/>
                </a:moveTo>
                <a:lnTo>
                  <a:pt x="1294777" y="0"/>
                </a:lnTo>
                <a:lnTo>
                  <a:pt x="1294777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 txBox="1"/>
          <p:nvPr/>
        </p:nvSpPr>
        <p:spPr>
          <a:xfrm>
            <a:off x="5883275" y="3144838"/>
            <a:ext cx="1295400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2700" rIns="0" bIns="0">
            <a:spAutoFit/>
          </a:bodyPr>
          <a:lstStyle/>
          <a:p>
            <a:pPr marL="8509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Poisson</a:t>
            </a:r>
            <a:endParaRPr>
              <a:latin typeface="Calibri"/>
              <a:cs typeface="Calibri"/>
            </a:endParaRPr>
          </a:p>
        </p:txBody>
      </p:sp>
      <p:sp>
        <p:nvSpPr>
          <p:cNvPr id="41996" name="object 13"/>
          <p:cNvSpPr>
            <a:spLocks noChangeArrowheads="1"/>
          </p:cNvSpPr>
          <p:nvPr/>
        </p:nvSpPr>
        <p:spPr bwMode="auto">
          <a:xfrm>
            <a:off x="6343650" y="1903413"/>
            <a:ext cx="381000" cy="1238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963" y="3173413"/>
            <a:ext cx="178117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→</a:t>
            </a:r>
            <a:endParaRPr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0325" y="3030538"/>
            <a:ext cx="1525588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np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e</a:t>
            </a:r>
            <a:r>
              <a:rPr sz="2775" baseline="25525" dirty="0">
                <a:latin typeface="Consolas"/>
                <a:cs typeface="Consolas"/>
              </a:rPr>
              <a:t>–</a:t>
            </a:r>
            <a:r>
              <a:rPr sz="2775" i="1" baseline="25525" dirty="0">
                <a:latin typeface="Consolas"/>
                <a:cs typeface="Consolas"/>
              </a:rPr>
              <a:t>np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41999" name="object 16"/>
          <p:cNvSpPr txBox="1">
            <a:spLocks noChangeArrowheads="1"/>
          </p:cNvSpPr>
          <p:nvPr/>
        </p:nvSpPr>
        <p:spPr bwMode="auto">
          <a:xfrm>
            <a:off x="3154363" y="3457575"/>
            <a:ext cx="4175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2000" name="object 17"/>
          <p:cNvSpPr>
            <a:spLocks/>
          </p:cNvSpPr>
          <p:nvPr/>
        </p:nvSpPr>
        <p:spPr bwMode="auto">
          <a:xfrm>
            <a:off x="2608263" y="3478213"/>
            <a:ext cx="1511300" cy="1587"/>
          </a:xfrm>
          <a:custGeom>
            <a:avLst/>
            <a:gdLst>
              <a:gd name="T0" fmla="*/ 0 w 1511935"/>
              <a:gd name="T1" fmla="*/ 1587 h 1904"/>
              <a:gd name="T2" fmla="*/ 1511630 w 1511935"/>
              <a:gd name="T3" fmla="*/ 0 h 1904"/>
              <a:gd name="T4" fmla="*/ 0 60000 65536"/>
              <a:gd name="T5" fmla="*/ 0 60000 65536"/>
              <a:gd name="T6" fmla="*/ 0 w 1511935"/>
              <a:gd name="T7" fmla="*/ 0 h 1904"/>
              <a:gd name="T8" fmla="*/ 1511935 w 1511935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1935" h="1904">
                <a:moveTo>
                  <a:pt x="0" y="1587"/>
                </a:moveTo>
                <a:lnTo>
                  <a:pt x="151163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" name="object 18"/>
          <p:cNvSpPr txBox="1"/>
          <p:nvPr/>
        </p:nvSpPr>
        <p:spPr>
          <a:xfrm>
            <a:off x="6900863" y="2174875"/>
            <a:ext cx="1974850" cy="6461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large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2000" i="1" spc="-66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and small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endParaRPr sz="2000">
              <a:latin typeface="Consolas"/>
              <a:cs typeface="Consolas"/>
            </a:endParaRPr>
          </a:p>
          <a:p>
            <a:pPr marL="48895" fontAlgn="auto">
              <a:spcBef>
                <a:spcPts val="75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so,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sz="2000" i="1" spc="-7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constant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02" name="object 19"/>
          <p:cNvSpPr>
            <a:spLocks/>
          </p:cNvSpPr>
          <p:nvPr/>
        </p:nvSpPr>
        <p:spPr bwMode="auto">
          <a:xfrm>
            <a:off x="5899150" y="4930775"/>
            <a:ext cx="1273175" cy="523875"/>
          </a:xfrm>
          <a:custGeom>
            <a:avLst/>
            <a:gdLst>
              <a:gd name="T0" fmla="*/ 0 w 1271904"/>
              <a:gd name="T1" fmla="*/ 0 h 523239"/>
              <a:gd name="T2" fmla="*/ 1271498 w 1271904"/>
              <a:gd name="T3" fmla="*/ 0 h 523239"/>
              <a:gd name="T4" fmla="*/ 1271498 w 1271904"/>
              <a:gd name="T5" fmla="*/ 523214 h 523239"/>
              <a:gd name="T6" fmla="*/ 0 w 1271904"/>
              <a:gd name="T7" fmla="*/ 523214 h 523239"/>
              <a:gd name="T8" fmla="*/ 0 w 1271904"/>
              <a:gd name="T9" fmla="*/ 0 h 523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71904"/>
              <a:gd name="T16" fmla="*/ 0 h 523239"/>
              <a:gd name="T17" fmla="*/ 1271904 w 1271904"/>
              <a:gd name="T18" fmla="*/ 523239 h 523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71904" h="523239">
                <a:moveTo>
                  <a:pt x="0" y="0"/>
                </a:moveTo>
                <a:lnTo>
                  <a:pt x="1271498" y="0"/>
                </a:lnTo>
                <a:lnTo>
                  <a:pt x="1271498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5899150" y="4930775"/>
            <a:ext cx="1273175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2700" rIns="0" bIns="0">
            <a:spAutoFit/>
          </a:bodyPr>
          <a:lstStyle/>
          <a:p>
            <a:pPr marL="84455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006FC0"/>
                </a:solidFill>
                <a:latin typeface="Calibri"/>
                <a:cs typeface="Calibri"/>
              </a:rPr>
              <a:t>Normal</a:t>
            </a:r>
            <a:endParaRPr>
              <a:latin typeface="Calibri"/>
              <a:cs typeface="Calibri"/>
            </a:endParaRPr>
          </a:p>
        </p:txBody>
      </p:sp>
      <p:sp>
        <p:nvSpPr>
          <p:cNvPr id="42004" name="object 21"/>
          <p:cNvSpPr>
            <a:spLocks noChangeArrowheads="1"/>
          </p:cNvSpPr>
          <p:nvPr/>
        </p:nvSpPr>
        <p:spPr bwMode="auto">
          <a:xfrm>
            <a:off x="6343650" y="3689350"/>
            <a:ext cx="381000" cy="12382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4038" y="3960813"/>
            <a:ext cx="871537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sz="20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6900" y="4959350"/>
            <a:ext cx="1782763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→</a:t>
            </a:r>
            <a:endParaRPr>
              <a:latin typeface="Consolas"/>
              <a:cs typeface="Consolas"/>
            </a:endParaRPr>
          </a:p>
        </p:txBody>
      </p:sp>
      <p:sp>
        <p:nvSpPr>
          <p:cNvPr id="42007" name="object 24"/>
          <p:cNvSpPr txBox="1">
            <a:spLocks noChangeArrowheads="1"/>
          </p:cNvSpPr>
          <p:nvPr/>
        </p:nvSpPr>
        <p:spPr bwMode="auto">
          <a:xfrm>
            <a:off x="3783013" y="4959350"/>
            <a:ext cx="222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979863" y="4902200"/>
            <a:ext cx="15557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–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2009" name="object 26"/>
          <p:cNvSpPr txBox="1">
            <a:spLocks noChangeArrowheads="1"/>
          </p:cNvSpPr>
          <p:nvPr/>
        </p:nvSpPr>
        <p:spPr bwMode="auto">
          <a:xfrm>
            <a:off x="2598738" y="4816475"/>
            <a:ext cx="10064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1(</a:t>
            </a:r>
            <a:r>
              <a:rPr lang="th-TH" i="1">
                <a:latin typeface="Consolas" pitchFamily="49" charset="0"/>
                <a:cs typeface="Consolas" pitchFamily="49" charset="0"/>
              </a:rPr>
              <a:t>np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78225" y="483076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2725" y="5227638"/>
            <a:ext cx="827088" cy="479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950" i="1" spc="-90" dirty="0">
                <a:latin typeface="Symbol"/>
                <a:cs typeface="Symbol"/>
              </a:rPr>
              <a:t></a:t>
            </a:r>
            <a:r>
              <a:rPr spc="-5" dirty="0">
                <a:latin typeface="Symbol"/>
                <a:cs typeface="Symbol"/>
              </a:rPr>
              <a:t></a:t>
            </a:r>
            <a:r>
              <a:rPr dirty="0">
                <a:latin typeface="Consolas"/>
                <a:cs typeface="Consolas"/>
              </a:rPr>
              <a:t>2</a:t>
            </a:r>
            <a:r>
              <a:rPr dirty="0">
                <a:latin typeface="Symbol"/>
                <a:cs typeface="Symbol"/>
              </a:rPr>
              <a:t></a:t>
            </a:r>
            <a:endParaRPr>
              <a:latin typeface="Symbol"/>
              <a:cs typeface="Symbol"/>
            </a:endParaRPr>
          </a:p>
        </p:txBody>
      </p:sp>
      <p:sp>
        <p:nvSpPr>
          <p:cNvPr id="42012" name="object 29"/>
          <p:cNvSpPr>
            <a:spLocks/>
          </p:cNvSpPr>
          <p:nvPr/>
        </p:nvSpPr>
        <p:spPr bwMode="auto">
          <a:xfrm>
            <a:off x="2608263" y="5264150"/>
            <a:ext cx="1117600" cy="1588"/>
          </a:xfrm>
          <a:custGeom>
            <a:avLst/>
            <a:gdLst>
              <a:gd name="T0" fmla="*/ 0 w 1117600"/>
              <a:gd name="T1" fmla="*/ 1587 h 1904"/>
              <a:gd name="T2" fmla="*/ 1117295 w 1117600"/>
              <a:gd name="T3" fmla="*/ 0 h 1904"/>
              <a:gd name="T4" fmla="*/ 0 60000 65536"/>
              <a:gd name="T5" fmla="*/ 0 60000 65536"/>
              <a:gd name="T6" fmla="*/ 0 w 1117600"/>
              <a:gd name="T7" fmla="*/ 0 h 1904"/>
              <a:gd name="T8" fmla="*/ 1117600 w 1117600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7600" h="1904">
                <a:moveTo>
                  <a:pt x="0" y="1587"/>
                </a:moveTo>
                <a:lnTo>
                  <a:pt x="111729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3" name="object 30"/>
          <p:cNvSpPr>
            <a:spLocks/>
          </p:cNvSpPr>
          <p:nvPr/>
        </p:nvSpPr>
        <p:spPr bwMode="auto">
          <a:xfrm>
            <a:off x="3143250" y="5286375"/>
            <a:ext cx="468313" cy="1588"/>
          </a:xfrm>
          <a:custGeom>
            <a:avLst/>
            <a:gdLst>
              <a:gd name="T0" fmla="*/ 0 w 467995"/>
              <a:gd name="T1" fmla="*/ 1587 h 1904"/>
              <a:gd name="T2" fmla="*/ 467995 w 467995"/>
              <a:gd name="T3" fmla="*/ 0 h 1904"/>
              <a:gd name="T4" fmla="*/ 0 60000 65536"/>
              <a:gd name="T5" fmla="*/ 0 60000 65536"/>
              <a:gd name="T6" fmla="*/ 0 w 467995"/>
              <a:gd name="T7" fmla="*/ 0 h 1904"/>
              <a:gd name="T8" fmla="*/ 467995 w 467995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7995" h="1904">
                <a:moveTo>
                  <a:pt x="0" y="1587"/>
                </a:moveTo>
                <a:lnTo>
                  <a:pt x="46799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" name="object 31"/>
          <p:cNvSpPr txBox="1"/>
          <p:nvPr/>
        </p:nvSpPr>
        <p:spPr>
          <a:xfrm>
            <a:off x="4802188" y="4832350"/>
            <a:ext cx="100012" cy="180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5" dirty="0">
                <a:latin typeface="Consolas"/>
                <a:cs typeface="Consolas"/>
              </a:rPr>
              <a:t>2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3" name="object 3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2016" name="object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3B07367-9596-4E98-BA20-4DF806834CFB}" type="slidenum">
              <a:rPr lang="en-US" smtClean="0"/>
              <a:pPr marL="25400"/>
              <a:t>22</a:t>
            </a:fld>
            <a:endParaRPr lang="th-TH" smtClean="0"/>
          </a:p>
        </p:txBody>
      </p:sp>
      <p:sp>
        <p:nvSpPr>
          <p:cNvPr id="42017" name="object 32"/>
          <p:cNvSpPr txBox="1">
            <a:spLocks noChangeArrowheads="1"/>
          </p:cNvSpPr>
          <p:nvPr/>
        </p:nvSpPr>
        <p:spPr bwMode="auto">
          <a:xfrm>
            <a:off x="4133850" y="4829175"/>
            <a:ext cx="69532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8600" indent="-215900">
              <a:lnSpc>
                <a:spcPts val="1938"/>
              </a:lnSpc>
            </a:pPr>
            <a:r>
              <a:rPr lang="th-TH" sz="1600" u="sng">
                <a:latin typeface="Consolas" pitchFamily="49" charset="0"/>
                <a:cs typeface="Consolas" pitchFamily="49" charset="0"/>
              </a:rPr>
              <a:t>(</a:t>
            </a:r>
            <a:r>
              <a:rPr lang="th-TH" sz="1600" i="1" u="sng">
                <a:latin typeface="Consolas" pitchFamily="49" charset="0"/>
                <a:cs typeface="Consolas" pitchFamily="49" charset="0"/>
              </a:rPr>
              <a:t>k</a:t>
            </a:r>
            <a:r>
              <a:rPr lang="th-TH" sz="1600" u="sng">
                <a:latin typeface="Consolas" pitchFamily="49" charset="0"/>
                <a:cs typeface="Consolas" pitchFamily="49" charset="0"/>
              </a:rPr>
              <a:t>–</a:t>
            </a:r>
            <a:r>
              <a:rPr lang="th-TH" sz="1600" i="1" u="sng">
                <a:latin typeface="Consolas" pitchFamily="49" charset="0"/>
                <a:cs typeface="Consolas" pitchFamily="49" charset="0"/>
              </a:rPr>
              <a:t>np</a:t>
            </a:r>
            <a:r>
              <a:rPr lang="th-TH" sz="1600" u="sng">
                <a:latin typeface="Consolas" pitchFamily="49" charset="0"/>
                <a:cs typeface="Consolas" pitchFamily="49" charset="0"/>
              </a:rPr>
              <a:t>) 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 2</a:t>
            </a:r>
            <a:r>
              <a:rPr lang="th-TH" sz="1600" i="1">
                <a:latin typeface="Symbol" pitchFamily="18" charset="2"/>
                <a:cs typeface="Cordia New" pitchFamily="34" charset="-34"/>
              </a:rPr>
              <a:t></a:t>
            </a:r>
            <a:r>
              <a:rPr lang="th-TH" sz="1500" baseline="26000"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2" name="object 5"/>
          <p:cNvSpPr>
            <a:spLocks noChangeArrowheads="1"/>
          </p:cNvSpPr>
          <p:nvPr/>
        </p:nvSpPr>
        <p:spPr bwMode="auto">
          <a:xfrm>
            <a:off x="258763" y="254000"/>
            <a:ext cx="52451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Poisson</a:t>
            </a:r>
            <a:r>
              <a:rPr spc="-6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43014" name="object 7"/>
          <p:cNvSpPr>
            <a:spLocks noChangeArrowheads="1"/>
          </p:cNvSpPr>
          <p:nvPr/>
        </p:nvSpPr>
        <p:spPr bwMode="auto">
          <a:xfrm>
            <a:off x="2198688" y="1508125"/>
            <a:ext cx="5213350" cy="321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5" name="object 8"/>
          <p:cNvSpPr txBox="1">
            <a:spLocks noChangeArrowheads="1"/>
          </p:cNvSpPr>
          <p:nvPr/>
        </p:nvSpPr>
        <p:spPr bwMode="auto">
          <a:xfrm>
            <a:off x="1438275" y="2501900"/>
            <a:ext cx="8080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43016" name="object 9"/>
          <p:cNvSpPr txBox="1">
            <a:spLocks noChangeArrowheads="1"/>
          </p:cNvSpPr>
          <p:nvPr/>
        </p:nvSpPr>
        <p:spPr bwMode="auto">
          <a:xfrm>
            <a:off x="4465638" y="4645025"/>
            <a:ext cx="30257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endParaRPr lang="th-TH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3"/>
              </a:spcBef>
            </a:pPr>
            <a:r>
              <a:rPr lang="th-TH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np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017" name="object 10"/>
          <p:cNvSpPr>
            <a:spLocks/>
          </p:cNvSpPr>
          <p:nvPr/>
        </p:nvSpPr>
        <p:spPr bwMode="auto">
          <a:xfrm>
            <a:off x="4672013" y="4721225"/>
            <a:ext cx="1587" cy="471488"/>
          </a:xfrm>
          <a:custGeom>
            <a:avLst/>
            <a:gdLst>
              <a:gd name="T0" fmla="*/ 0 w 1904"/>
              <a:gd name="T1" fmla="*/ 471779 h 471804"/>
              <a:gd name="T2" fmla="*/ 1498 w 1904"/>
              <a:gd name="T3" fmla="*/ 0 h 471804"/>
              <a:gd name="T4" fmla="*/ 0 60000 65536"/>
              <a:gd name="T5" fmla="*/ 0 60000 65536"/>
              <a:gd name="T6" fmla="*/ 0 w 1904"/>
              <a:gd name="T7" fmla="*/ 0 h 471804"/>
              <a:gd name="T8" fmla="*/ 1904 w 1904"/>
              <a:gd name="T9" fmla="*/ 471804 h 4718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4" h="471804">
                <a:moveTo>
                  <a:pt x="0" y="471779"/>
                </a:moveTo>
                <a:lnTo>
                  <a:pt x="1498" y="0"/>
                </a:lnTo>
              </a:path>
            </a:pathLst>
          </a:custGeom>
          <a:noFill/>
          <a:ln w="28574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018" name="object 11"/>
          <p:cNvSpPr>
            <a:spLocks/>
          </p:cNvSpPr>
          <p:nvPr/>
        </p:nvSpPr>
        <p:spPr bwMode="auto">
          <a:xfrm>
            <a:off x="4622800" y="4721225"/>
            <a:ext cx="101600" cy="85725"/>
          </a:xfrm>
          <a:custGeom>
            <a:avLst/>
            <a:gdLst>
              <a:gd name="T0" fmla="*/ 0 w 100329"/>
              <a:gd name="T1" fmla="*/ 85559 h 86360"/>
              <a:gd name="T2" fmla="*/ 50279 w 100329"/>
              <a:gd name="T3" fmla="*/ 0 h 86360"/>
              <a:gd name="T4" fmla="*/ 100012 w 100329"/>
              <a:gd name="T5" fmla="*/ 85877 h 86360"/>
              <a:gd name="T6" fmla="*/ 0 60000 65536"/>
              <a:gd name="T7" fmla="*/ 0 60000 65536"/>
              <a:gd name="T8" fmla="*/ 0 60000 65536"/>
              <a:gd name="T9" fmla="*/ 0 w 100329"/>
              <a:gd name="T10" fmla="*/ 0 h 86360"/>
              <a:gd name="T11" fmla="*/ 100329 w 100329"/>
              <a:gd name="T12" fmla="*/ 86360 h 86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329" h="86360">
                <a:moveTo>
                  <a:pt x="0" y="85559"/>
                </a:moveTo>
                <a:lnTo>
                  <a:pt x="50279" y="0"/>
                </a:lnTo>
                <a:lnTo>
                  <a:pt x="100012" y="8587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302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0D2869D-8E4E-4B89-B504-891599F2971B}" type="slidenum">
              <a:rPr lang="en-US" smtClean="0"/>
              <a:pPr marL="25400"/>
              <a:t>23</a:t>
            </a:fld>
            <a:endParaRPr lang="th-TH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40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4576763" cy="2130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Previously: degree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Emergence of giant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Average </a:t>
            </a:r>
            <a:r>
              <a:rPr sz="2400" spc="-5" dirty="0">
                <a:latin typeface="Tahoma"/>
                <a:cs typeface="Tahoma"/>
              </a:rPr>
              <a:t>shortest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4037" name="object 6"/>
          <p:cNvSpPr>
            <a:spLocks noChangeArrowheads="1"/>
          </p:cNvSpPr>
          <p:nvPr/>
        </p:nvSpPr>
        <p:spPr bwMode="auto">
          <a:xfrm>
            <a:off x="258763" y="254000"/>
            <a:ext cx="25098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Insi</a:t>
            </a:r>
            <a:r>
              <a:rPr spc="5" dirty="0"/>
              <a:t>g</a:t>
            </a:r>
            <a:r>
              <a:rPr spc="-5" dirty="0"/>
              <a:t>ht</a:t>
            </a:r>
            <a:r>
              <a:rPr dirty="0"/>
              <a:t>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404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8EC5DC7-44FF-4623-A96D-3141836E7F00}" type="slidenum">
              <a:rPr lang="en-US" smtClean="0"/>
              <a:pPr marL="25400"/>
              <a:t>24</a:t>
            </a:fld>
            <a:endParaRPr lang="th-TH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0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4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20038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Connectivity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 graph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connected </a:t>
            </a:r>
            <a:r>
              <a:rPr lang="th-TH" sz="2000">
                <a:latin typeface="Tahoma" pitchFamily="34" charset="0"/>
                <a:cs typeface="Tahoma" pitchFamily="34" charset="0"/>
              </a:rPr>
              <a:t>if for every pair of nodes, there is a path  between them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Component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If a graph is not connected, then it breaks apart naturally into a  set of connected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groups of nodes</a:t>
            </a:r>
            <a:endParaRPr lang="th-TH" sz="20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Giant component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6085" name="object 6"/>
          <p:cNvSpPr>
            <a:spLocks noChangeArrowheads="1"/>
          </p:cNvSpPr>
          <p:nvPr/>
        </p:nvSpPr>
        <p:spPr bwMode="auto">
          <a:xfrm>
            <a:off x="258763" y="254000"/>
            <a:ext cx="288131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Keywords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608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C4B0BFF-6550-41E6-BE63-305939807ACC}" type="slidenum">
              <a:rPr lang="en-US" smtClean="0"/>
              <a:pPr marL="25400"/>
              <a:t>25</a:t>
            </a:fld>
            <a:endParaRPr lang="th-TH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2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1051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 algn="just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connected component (SCC for directed network) is a  large network, when its size is a constant fraction of the  entire graph</a:t>
            </a:r>
          </a:p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Formally,</a:t>
            </a:r>
          </a:p>
          <a:p>
            <a:pPr marL="754063" lvl="1" indent="-284163">
              <a:spcBef>
                <a:spcPts val="40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let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900" i="1" baseline="-21000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be the size of a connected component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in a network of  size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754063" lvl="1" indent="-284163">
              <a:spcBef>
                <a:spcPts val="4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then,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is a giant component if</a:t>
            </a:r>
          </a:p>
        </p:txBody>
      </p:sp>
      <p:sp>
        <p:nvSpPr>
          <p:cNvPr id="48133" name="object 6"/>
          <p:cNvSpPr>
            <a:spLocks noChangeArrowheads="1"/>
          </p:cNvSpPr>
          <p:nvPr/>
        </p:nvSpPr>
        <p:spPr bwMode="auto">
          <a:xfrm>
            <a:off x="258763" y="254000"/>
            <a:ext cx="462438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79925" y="4391025"/>
            <a:ext cx="1203325" cy="395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onsolas"/>
                <a:cs typeface="Consolas"/>
              </a:rPr>
              <a:t>= </a:t>
            </a:r>
            <a:r>
              <a:rPr sz="2400" i="1" dirty="0">
                <a:latin typeface="Consolas"/>
                <a:cs typeface="Consolas"/>
              </a:rPr>
              <a:t>c </a:t>
            </a:r>
            <a:r>
              <a:rPr sz="2400" dirty="0">
                <a:latin typeface="Consolas"/>
                <a:cs typeface="Consolas"/>
              </a:rPr>
              <a:t>&gt;</a:t>
            </a:r>
            <a:r>
              <a:rPr sz="2400" spc="-7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0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9488" y="4391025"/>
            <a:ext cx="811212" cy="395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80" dirty="0">
                <a:latin typeface="Consolas"/>
                <a:cs typeface="Consolas"/>
              </a:rPr>
              <a:t>lim</a:t>
            </a:r>
            <a:r>
              <a:rPr sz="2400" spc="-1155" dirty="0">
                <a:latin typeface="Consolas"/>
                <a:cs typeface="Consolas"/>
              </a:rPr>
              <a:t> </a:t>
            </a:r>
            <a:r>
              <a:rPr sz="3600" i="1" baseline="26620" dirty="0">
                <a:latin typeface="Consolas"/>
                <a:cs typeface="Consolas"/>
              </a:rPr>
              <a:t>n</a:t>
            </a:r>
            <a:r>
              <a:rPr sz="2400" i="1" baseline="19097" dirty="0">
                <a:latin typeface="Consolas"/>
                <a:cs typeface="Consolas"/>
              </a:rPr>
              <a:t>X</a:t>
            </a:r>
            <a:endParaRPr sz="2400" baseline="19097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9175" y="4541838"/>
            <a:ext cx="715963" cy="466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i="1" dirty="0">
                <a:latin typeface="Consolas"/>
                <a:cs typeface="Consolas"/>
              </a:rPr>
              <a:t>n</a:t>
            </a:r>
            <a:r>
              <a:rPr sz="1600" i="1" spc="-59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→</a:t>
            </a:r>
            <a:r>
              <a:rPr sz="1600" spc="-59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∞</a:t>
            </a:r>
            <a:r>
              <a:rPr sz="1600" spc="-375" dirty="0">
                <a:latin typeface="Consolas"/>
                <a:cs typeface="Consolas"/>
              </a:rPr>
              <a:t> </a:t>
            </a:r>
            <a:r>
              <a:rPr sz="3600" i="1" baseline="-12731" dirty="0">
                <a:latin typeface="Consolas"/>
                <a:cs typeface="Consolas"/>
              </a:rPr>
              <a:t>n</a:t>
            </a:r>
            <a:endParaRPr sz="3600" baseline="-12731">
              <a:latin typeface="Consolas"/>
              <a:cs typeface="Consolas"/>
            </a:endParaRPr>
          </a:p>
        </p:txBody>
      </p:sp>
      <p:sp>
        <p:nvSpPr>
          <p:cNvPr id="48138" name="object 11"/>
          <p:cNvSpPr>
            <a:spLocks/>
          </p:cNvSpPr>
          <p:nvPr/>
        </p:nvSpPr>
        <p:spPr bwMode="auto">
          <a:xfrm>
            <a:off x="4037013" y="4656138"/>
            <a:ext cx="282575" cy="1587"/>
          </a:xfrm>
          <a:custGeom>
            <a:avLst/>
            <a:gdLst>
              <a:gd name="T0" fmla="*/ 0 w 282575"/>
              <a:gd name="T1" fmla="*/ 1587 h 1904"/>
              <a:gd name="T2" fmla="*/ 282130 w 282575"/>
              <a:gd name="T3" fmla="*/ 0 h 1904"/>
              <a:gd name="T4" fmla="*/ 0 60000 65536"/>
              <a:gd name="T5" fmla="*/ 0 60000 65536"/>
              <a:gd name="T6" fmla="*/ 0 w 282575"/>
              <a:gd name="T7" fmla="*/ 0 h 1904"/>
              <a:gd name="T8" fmla="*/ 282575 w 282575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2575" h="1904">
                <a:moveTo>
                  <a:pt x="0" y="1587"/>
                </a:moveTo>
                <a:lnTo>
                  <a:pt x="28213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814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86FC3C0-E733-4B1E-B013-520368586DC1}" type="slidenum">
              <a:rPr lang="en-US" smtClean="0"/>
              <a:pPr marL="25400"/>
              <a:t>26</a:t>
            </a:fld>
            <a:endParaRPr lang="th-TH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017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7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80" name="object 5"/>
          <p:cNvSpPr txBox="1">
            <a:spLocks noChangeArrowheads="1"/>
          </p:cNvSpPr>
          <p:nvPr/>
        </p:nvSpPr>
        <p:spPr bwMode="auto">
          <a:xfrm>
            <a:off x="536575" y="1090613"/>
            <a:ext cx="70643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average degree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latin typeface="Tahoma" pitchFamily="34" charset="0"/>
                <a:cs typeface="Tahoma" pitchFamily="34" charset="0"/>
              </a:rPr>
              <a:t>at which the giant  component starts to emerge?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0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1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c)	3/2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d)	3</a:t>
            </a:r>
          </a:p>
        </p:txBody>
      </p:sp>
      <p:sp>
        <p:nvSpPr>
          <p:cNvPr id="50181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#6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018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E59DF31-5C39-4821-812B-FCFFE06AB305}" type="slidenum">
              <a:rPr lang="en-US" smtClean="0"/>
              <a:pPr marL="25400"/>
              <a:t>27</a:t>
            </a:fld>
            <a:endParaRPr lang="th-TH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6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2227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8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9" name="object 6"/>
          <p:cNvSpPr>
            <a:spLocks noChangeArrowheads="1"/>
          </p:cNvSpPr>
          <p:nvPr/>
        </p:nvSpPr>
        <p:spPr bwMode="auto">
          <a:xfrm>
            <a:off x="258763" y="254000"/>
            <a:ext cx="83058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</a:t>
            </a:r>
            <a:r>
              <a:rPr dirty="0"/>
              <a:t>a </a:t>
            </a: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52231" name="object 8"/>
          <p:cNvSpPr>
            <a:spLocks noChangeArrowheads="1"/>
          </p:cNvSpPr>
          <p:nvPr/>
        </p:nvSpPr>
        <p:spPr bwMode="auto">
          <a:xfrm>
            <a:off x="285750" y="930275"/>
            <a:ext cx="8574088" cy="5191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32" name="object 9"/>
          <p:cNvSpPr>
            <a:spLocks noChangeArrowheads="1"/>
          </p:cNvSpPr>
          <p:nvPr/>
        </p:nvSpPr>
        <p:spPr bwMode="auto">
          <a:xfrm>
            <a:off x="481013" y="1123950"/>
            <a:ext cx="8191500" cy="4810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9750" y="5994400"/>
            <a:ext cx="298608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Giant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2235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4F79866-EB53-46E0-B490-9C9F790DB71D}" type="slidenum">
              <a:rPr lang="en-US" smtClean="0"/>
              <a:pPr marL="25400"/>
              <a:t>28</a:t>
            </a:fld>
            <a:endParaRPr lang="th-TH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2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3724275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Describe the behavior of  connected clusters in a  random graph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Apply to material science  and other domains</a:t>
            </a:r>
          </a:p>
        </p:txBody>
      </p:sp>
      <p:sp>
        <p:nvSpPr>
          <p:cNvPr id="53253" name="object 6"/>
          <p:cNvSpPr txBox="1">
            <a:spLocks noChangeArrowheads="1"/>
          </p:cNvSpPr>
          <p:nvPr/>
        </p:nvSpPr>
        <p:spPr bwMode="auto">
          <a:xfrm>
            <a:off x="536575" y="3529013"/>
            <a:ext cx="3332163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Two slightly different  mathematical models: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bond percolation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site percolation</a:t>
            </a:r>
          </a:p>
        </p:txBody>
      </p:sp>
      <p:sp>
        <p:nvSpPr>
          <p:cNvPr id="53254" name="object 7"/>
          <p:cNvSpPr>
            <a:spLocks noChangeArrowheads="1"/>
          </p:cNvSpPr>
          <p:nvPr/>
        </p:nvSpPr>
        <p:spPr bwMode="auto">
          <a:xfrm>
            <a:off x="258763" y="254000"/>
            <a:ext cx="49450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</a:t>
            </a:r>
            <a:r>
              <a:rPr spc="-75" dirty="0"/>
              <a:t> </a:t>
            </a:r>
            <a:r>
              <a:rPr spc="-5" dirty="0"/>
              <a:t>Theory</a:t>
            </a:r>
          </a:p>
        </p:txBody>
      </p:sp>
      <p:sp>
        <p:nvSpPr>
          <p:cNvPr id="53256" name="object 9"/>
          <p:cNvSpPr>
            <a:spLocks noChangeArrowheads="1"/>
          </p:cNvSpPr>
          <p:nvPr/>
        </p:nvSpPr>
        <p:spPr bwMode="auto">
          <a:xfrm>
            <a:off x="4667250" y="1025525"/>
            <a:ext cx="3859213" cy="39004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7" name="object 10"/>
          <p:cNvSpPr>
            <a:spLocks noChangeArrowheads="1"/>
          </p:cNvSpPr>
          <p:nvPr/>
        </p:nvSpPr>
        <p:spPr bwMode="auto">
          <a:xfrm>
            <a:off x="4862513" y="1219200"/>
            <a:ext cx="3475037" cy="35194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8" name="object 11"/>
          <p:cNvSpPr txBox="1">
            <a:spLocks noChangeArrowheads="1"/>
          </p:cNvSpPr>
          <p:nvPr/>
        </p:nvSpPr>
        <p:spPr bwMode="auto">
          <a:xfrm>
            <a:off x="5341938" y="4800600"/>
            <a:ext cx="25304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1113" algn="ctr"/>
            <a:r>
              <a:rPr lang="th-TH" sz="2000">
                <a:latin typeface="Calibri" pitchFamily="34" charset="0"/>
                <a:cs typeface="Cordia New" pitchFamily="34" charset="-34"/>
              </a:rPr>
              <a:t>a bond percolation on  the square lattice in two  dimensions</a:t>
            </a: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326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D8C68BF-B81B-45B8-A3B8-AAC5D94561DD}" type="slidenum">
              <a:rPr lang="en-US" smtClean="0"/>
              <a:pPr marL="25400"/>
              <a:t>29</a:t>
            </a:fld>
            <a:endParaRPr lang="th-TH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040438" cy="147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Why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model?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dirty="0">
                <a:latin typeface="Tahoma"/>
                <a:cs typeface="Tahoma"/>
              </a:rPr>
              <a:t>Be </a:t>
            </a:r>
            <a:r>
              <a:rPr sz="2000" spc="-5" dirty="0">
                <a:latin typeface="Tahoma"/>
                <a:cs typeface="Tahoma"/>
              </a:rPr>
              <a:t>a simple </a:t>
            </a:r>
            <a:r>
              <a:rPr sz="2000" spc="-10" dirty="0">
                <a:latin typeface="Tahoma"/>
                <a:cs typeface="Tahoma"/>
              </a:rPr>
              <a:t>representation </a:t>
            </a:r>
            <a:r>
              <a:rPr sz="2000" spc="-5" dirty="0">
                <a:latin typeface="Tahoma"/>
                <a:cs typeface="Tahoma"/>
              </a:rPr>
              <a:t>of complex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network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Can </a:t>
            </a:r>
            <a:r>
              <a:rPr sz="2000" spc="-10" dirty="0">
                <a:latin typeface="Tahoma"/>
                <a:cs typeface="Tahoma"/>
              </a:rPr>
              <a:t>derive </a:t>
            </a:r>
            <a:r>
              <a:rPr sz="2000" spc="-5" dirty="0">
                <a:latin typeface="Tahoma"/>
                <a:cs typeface="Tahoma"/>
              </a:rPr>
              <a:t>properties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mathematically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Predict </a:t>
            </a:r>
            <a:r>
              <a:rPr sz="2000" spc="-10" dirty="0">
                <a:latin typeface="Tahoma"/>
                <a:cs typeface="Tahoma"/>
              </a:rPr>
              <a:t>properties </a:t>
            </a:r>
            <a:r>
              <a:rPr sz="2000" spc="-5" dirty="0">
                <a:latin typeface="Tahoma"/>
                <a:cs typeface="Tahoma"/>
              </a:rPr>
              <a:t>and outcomes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245" name="object 6"/>
          <p:cNvSpPr>
            <a:spLocks noChangeArrowheads="1"/>
          </p:cNvSpPr>
          <p:nvPr/>
        </p:nvSpPr>
        <p:spPr bwMode="auto">
          <a:xfrm>
            <a:off x="258763" y="254000"/>
            <a:ext cx="43513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Network</a:t>
            </a:r>
            <a:r>
              <a:rPr spc="-65" dirty="0"/>
              <a:t> </a:t>
            </a:r>
            <a:r>
              <a:rPr spc="-5" dirty="0"/>
              <a:t>Models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024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5D25BEDA-C5C1-4304-954F-E8152BEBADF4}" type="slidenum">
              <a:rPr lang="en-US" smtClean="0"/>
              <a:pPr marL="65088"/>
              <a:t>3</a:t>
            </a:fld>
            <a:endParaRPr lang="th-TH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object 2"/>
          <p:cNvSpPr>
            <a:spLocks noChangeArrowheads="1"/>
          </p:cNvSpPr>
          <p:nvPr/>
        </p:nvSpPr>
        <p:spPr bwMode="auto">
          <a:xfrm>
            <a:off x="258763" y="254000"/>
            <a:ext cx="58293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8" name="object 3"/>
          <p:cNvSpPr>
            <a:spLocks noChangeArrowheads="1"/>
          </p:cNvSpPr>
          <p:nvPr/>
        </p:nvSpPr>
        <p:spPr bwMode="auto">
          <a:xfrm>
            <a:off x="5470525" y="254000"/>
            <a:ext cx="90963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9" name="object 4"/>
          <p:cNvSpPr>
            <a:spLocks noChangeArrowheads="1"/>
          </p:cNvSpPr>
          <p:nvPr/>
        </p:nvSpPr>
        <p:spPr bwMode="auto">
          <a:xfrm>
            <a:off x="5762625" y="254000"/>
            <a:ext cx="28670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Percolation (2D</a:t>
            </a:r>
            <a:r>
              <a:rPr spc="-35" dirty="0"/>
              <a:t> </a:t>
            </a:r>
            <a:r>
              <a:rPr spc="-5" dirty="0"/>
              <a:t>Lattice)</a:t>
            </a:r>
          </a:p>
        </p:txBody>
      </p:sp>
      <p:sp>
        <p:nvSpPr>
          <p:cNvPr id="55301" name="object 6"/>
          <p:cNvSpPr>
            <a:spLocks/>
          </p:cNvSpPr>
          <p:nvPr/>
        </p:nvSpPr>
        <p:spPr bwMode="auto">
          <a:xfrm>
            <a:off x="1936750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2" name="object 7"/>
          <p:cNvSpPr>
            <a:spLocks/>
          </p:cNvSpPr>
          <p:nvPr/>
        </p:nvSpPr>
        <p:spPr bwMode="auto">
          <a:xfrm>
            <a:off x="2419350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3" name="object 8"/>
          <p:cNvSpPr>
            <a:spLocks/>
          </p:cNvSpPr>
          <p:nvPr/>
        </p:nvSpPr>
        <p:spPr bwMode="auto">
          <a:xfrm>
            <a:off x="2901950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4" name="object 9"/>
          <p:cNvSpPr>
            <a:spLocks/>
          </p:cNvSpPr>
          <p:nvPr/>
        </p:nvSpPr>
        <p:spPr bwMode="auto">
          <a:xfrm>
            <a:off x="3384550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5" name="object 10"/>
          <p:cNvSpPr>
            <a:spLocks/>
          </p:cNvSpPr>
          <p:nvPr/>
        </p:nvSpPr>
        <p:spPr bwMode="auto">
          <a:xfrm>
            <a:off x="3867150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6" name="object 11"/>
          <p:cNvSpPr>
            <a:spLocks/>
          </p:cNvSpPr>
          <p:nvPr/>
        </p:nvSpPr>
        <p:spPr bwMode="auto">
          <a:xfrm>
            <a:off x="1435100" y="2517775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7" name="object 12"/>
          <p:cNvSpPr>
            <a:spLocks/>
          </p:cNvSpPr>
          <p:nvPr/>
        </p:nvSpPr>
        <p:spPr bwMode="auto">
          <a:xfrm>
            <a:off x="1435100" y="3000375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8" name="object 13"/>
          <p:cNvSpPr>
            <a:spLocks/>
          </p:cNvSpPr>
          <p:nvPr/>
        </p:nvSpPr>
        <p:spPr bwMode="auto">
          <a:xfrm>
            <a:off x="1435100" y="3481388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9" name="object 14"/>
          <p:cNvSpPr>
            <a:spLocks/>
          </p:cNvSpPr>
          <p:nvPr/>
        </p:nvSpPr>
        <p:spPr bwMode="auto">
          <a:xfrm>
            <a:off x="1435100" y="3963988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0" name="object 15"/>
          <p:cNvSpPr>
            <a:spLocks/>
          </p:cNvSpPr>
          <p:nvPr/>
        </p:nvSpPr>
        <p:spPr bwMode="auto">
          <a:xfrm>
            <a:off x="1435100" y="4446588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1" name="object 16"/>
          <p:cNvSpPr>
            <a:spLocks/>
          </p:cNvSpPr>
          <p:nvPr/>
        </p:nvSpPr>
        <p:spPr bwMode="auto">
          <a:xfrm>
            <a:off x="1454150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2" name="object 17"/>
          <p:cNvSpPr>
            <a:spLocks/>
          </p:cNvSpPr>
          <p:nvPr/>
        </p:nvSpPr>
        <p:spPr bwMode="auto">
          <a:xfrm>
            <a:off x="4348163" y="2016125"/>
            <a:ext cx="0" cy="2932113"/>
          </a:xfrm>
          <a:custGeom>
            <a:avLst/>
            <a:gdLst>
              <a:gd name="T0" fmla="*/ 0 h 2933065"/>
              <a:gd name="T1" fmla="*/ 2932506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3" name="object 18"/>
          <p:cNvSpPr>
            <a:spLocks/>
          </p:cNvSpPr>
          <p:nvPr/>
        </p:nvSpPr>
        <p:spPr bwMode="auto">
          <a:xfrm>
            <a:off x="1435100" y="2035175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4" name="object 19"/>
          <p:cNvSpPr>
            <a:spLocks/>
          </p:cNvSpPr>
          <p:nvPr/>
        </p:nvSpPr>
        <p:spPr bwMode="auto">
          <a:xfrm>
            <a:off x="1435100" y="4929188"/>
            <a:ext cx="2933700" cy="0"/>
          </a:xfrm>
          <a:custGeom>
            <a:avLst/>
            <a:gdLst>
              <a:gd name="T0" fmla="*/ 0 w 2933065"/>
              <a:gd name="T1" fmla="*/ 2932506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5" name="object 20"/>
          <p:cNvSpPr>
            <a:spLocks/>
          </p:cNvSpPr>
          <p:nvPr/>
        </p:nvSpPr>
        <p:spPr bwMode="auto">
          <a:xfrm>
            <a:off x="4506913" y="2778125"/>
            <a:ext cx="946150" cy="47625"/>
          </a:xfrm>
          <a:custGeom>
            <a:avLst/>
            <a:gdLst>
              <a:gd name="T0" fmla="*/ 946213 w 946785"/>
              <a:gd name="T1" fmla="*/ 43129 h 48260"/>
              <a:gd name="T2" fmla="*/ 901365 w 946785"/>
              <a:gd name="T3" fmla="*/ 35732 h 48260"/>
              <a:gd name="T4" fmla="*/ 856286 w 946785"/>
              <a:gd name="T5" fmla="*/ 28532 h 48260"/>
              <a:gd name="T6" fmla="*/ 810745 w 946785"/>
              <a:gd name="T7" fmla="*/ 21722 h 48260"/>
              <a:gd name="T8" fmla="*/ 764513 w 946785"/>
              <a:gd name="T9" fmla="*/ 15499 h 48260"/>
              <a:gd name="T10" fmla="*/ 717358 w 946785"/>
              <a:gd name="T11" fmla="*/ 10056 h 48260"/>
              <a:gd name="T12" fmla="*/ 669049 w 946785"/>
              <a:gd name="T13" fmla="*/ 5590 h 48260"/>
              <a:gd name="T14" fmla="*/ 619356 w 946785"/>
              <a:gd name="T15" fmla="*/ 2295 h 48260"/>
              <a:gd name="T16" fmla="*/ 568049 w 946785"/>
              <a:gd name="T17" fmla="*/ 367 h 48260"/>
              <a:gd name="T18" fmla="*/ 514896 w 946785"/>
              <a:gd name="T19" fmla="*/ 0 h 48260"/>
              <a:gd name="T20" fmla="*/ 467858 w 946785"/>
              <a:gd name="T21" fmla="*/ 1030 h 48260"/>
              <a:gd name="T22" fmla="*/ 419446 w 946785"/>
              <a:gd name="T23" fmla="*/ 3223 h 48260"/>
              <a:gd name="T24" fmla="*/ 369805 w 946785"/>
              <a:gd name="T25" fmla="*/ 6457 h 48260"/>
              <a:gd name="T26" fmla="*/ 319078 w 946785"/>
              <a:gd name="T27" fmla="*/ 10610 h 48260"/>
              <a:gd name="T28" fmla="*/ 267411 w 946785"/>
              <a:gd name="T29" fmla="*/ 15560 h 48260"/>
              <a:gd name="T30" fmla="*/ 214946 w 946785"/>
              <a:gd name="T31" fmla="*/ 21184 h 48260"/>
              <a:gd name="T32" fmla="*/ 161828 w 946785"/>
              <a:gd name="T33" fmla="*/ 27361 h 48260"/>
              <a:gd name="T34" fmla="*/ 108202 w 946785"/>
              <a:gd name="T35" fmla="*/ 33967 h 48260"/>
              <a:gd name="T36" fmla="*/ 54211 w 946785"/>
              <a:gd name="T37" fmla="*/ 40881 h 48260"/>
              <a:gd name="T38" fmla="*/ 0 w 946785"/>
              <a:gd name="T39" fmla="*/ 47980 h 4826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46785"/>
              <a:gd name="T61" fmla="*/ 0 h 48260"/>
              <a:gd name="T62" fmla="*/ 946785 w 946785"/>
              <a:gd name="T63" fmla="*/ 48260 h 4826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46785" h="48260">
                <a:moveTo>
                  <a:pt x="946213" y="43129"/>
                </a:moveTo>
                <a:lnTo>
                  <a:pt x="901365" y="35732"/>
                </a:lnTo>
                <a:lnTo>
                  <a:pt x="856286" y="28532"/>
                </a:lnTo>
                <a:lnTo>
                  <a:pt x="810745" y="21722"/>
                </a:lnTo>
                <a:lnTo>
                  <a:pt x="764513" y="15499"/>
                </a:lnTo>
                <a:lnTo>
                  <a:pt x="717358" y="10056"/>
                </a:lnTo>
                <a:lnTo>
                  <a:pt x="669049" y="5590"/>
                </a:lnTo>
                <a:lnTo>
                  <a:pt x="619356" y="2295"/>
                </a:lnTo>
                <a:lnTo>
                  <a:pt x="568049" y="367"/>
                </a:lnTo>
                <a:lnTo>
                  <a:pt x="514896" y="0"/>
                </a:lnTo>
                <a:lnTo>
                  <a:pt x="467858" y="1030"/>
                </a:lnTo>
                <a:lnTo>
                  <a:pt x="419446" y="3223"/>
                </a:lnTo>
                <a:lnTo>
                  <a:pt x="369805" y="6457"/>
                </a:lnTo>
                <a:lnTo>
                  <a:pt x="319078" y="10610"/>
                </a:lnTo>
                <a:lnTo>
                  <a:pt x="267411" y="15560"/>
                </a:lnTo>
                <a:lnTo>
                  <a:pt x="214946" y="21184"/>
                </a:lnTo>
                <a:lnTo>
                  <a:pt x="161828" y="27361"/>
                </a:lnTo>
                <a:lnTo>
                  <a:pt x="108202" y="33967"/>
                </a:lnTo>
                <a:lnTo>
                  <a:pt x="54211" y="40881"/>
                </a:lnTo>
                <a:lnTo>
                  <a:pt x="0" y="4798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6" name="object 21"/>
          <p:cNvSpPr>
            <a:spLocks/>
          </p:cNvSpPr>
          <p:nvPr/>
        </p:nvSpPr>
        <p:spPr bwMode="auto">
          <a:xfrm>
            <a:off x="4506913" y="2765425"/>
            <a:ext cx="92075" cy="100013"/>
          </a:xfrm>
          <a:custGeom>
            <a:avLst/>
            <a:gdLst>
              <a:gd name="T0" fmla="*/ 91528 w 92075"/>
              <a:gd name="T1" fmla="*/ 99148 h 99694"/>
              <a:gd name="T2" fmla="*/ 0 w 92075"/>
              <a:gd name="T3" fmla="*/ 60794 h 99694"/>
              <a:gd name="T4" fmla="*/ 78435 w 92075"/>
              <a:gd name="T5" fmla="*/ 0 h 99694"/>
              <a:gd name="T6" fmla="*/ 0 60000 65536"/>
              <a:gd name="T7" fmla="*/ 0 60000 65536"/>
              <a:gd name="T8" fmla="*/ 0 60000 65536"/>
              <a:gd name="T9" fmla="*/ 0 w 92075"/>
              <a:gd name="T10" fmla="*/ 0 h 99694"/>
              <a:gd name="T11" fmla="*/ 92075 w 92075"/>
              <a:gd name="T12" fmla="*/ 99694 h 99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2075" h="99694">
                <a:moveTo>
                  <a:pt x="91528" y="99148"/>
                </a:moveTo>
                <a:lnTo>
                  <a:pt x="0" y="60794"/>
                </a:lnTo>
                <a:lnTo>
                  <a:pt x="78435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" name="object 22"/>
          <p:cNvSpPr txBox="1"/>
          <p:nvPr/>
        </p:nvSpPr>
        <p:spPr>
          <a:xfrm>
            <a:off x="5499100" y="2595563"/>
            <a:ext cx="20002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Square</a:t>
            </a:r>
            <a:r>
              <a:rPr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006FC0"/>
                </a:solidFill>
                <a:latin typeface="Calibri"/>
                <a:cs typeface="Calibri"/>
              </a:rPr>
              <a:t>lattice</a:t>
            </a:r>
            <a:endParaRPr>
              <a:latin typeface="Calibri"/>
              <a:cs typeface="Calibri"/>
            </a:endParaRPr>
          </a:p>
        </p:txBody>
      </p:sp>
      <p:sp>
        <p:nvSpPr>
          <p:cNvPr id="55318" name="object 23"/>
          <p:cNvSpPr>
            <a:spLocks noChangeArrowheads="1"/>
          </p:cNvSpPr>
          <p:nvPr/>
        </p:nvSpPr>
        <p:spPr bwMode="auto">
          <a:xfrm>
            <a:off x="3490913" y="2617788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9" name="object 24"/>
          <p:cNvSpPr>
            <a:spLocks/>
          </p:cNvSpPr>
          <p:nvPr/>
        </p:nvSpPr>
        <p:spPr bwMode="auto">
          <a:xfrm>
            <a:off x="349091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0" name="object 25"/>
          <p:cNvSpPr>
            <a:spLocks noChangeArrowheads="1"/>
          </p:cNvSpPr>
          <p:nvPr/>
        </p:nvSpPr>
        <p:spPr bwMode="auto">
          <a:xfrm>
            <a:off x="2036763" y="4064000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1" name="object 26"/>
          <p:cNvSpPr>
            <a:spLocks/>
          </p:cNvSpPr>
          <p:nvPr/>
        </p:nvSpPr>
        <p:spPr bwMode="auto">
          <a:xfrm>
            <a:off x="2036763" y="4064000"/>
            <a:ext cx="285750" cy="285750"/>
          </a:xfrm>
          <a:custGeom>
            <a:avLst/>
            <a:gdLst>
              <a:gd name="T0" fmla="*/ 0 w 285750"/>
              <a:gd name="T1" fmla="*/ 142874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4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49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4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4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4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49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4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2" name="object 27"/>
          <p:cNvSpPr>
            <a:spLocks noChangeArrowheads="1"/>
          </p:cNvSpPr>
          <p:nvPr/>
        </p:nvSpPr>
        <p:spPr bwMode="auto">
          <a:xfrm>
            <a:off x="2036763" y="3100388"/>
            <a:ext cx="285750" cy="285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3" name="object 28"/>
          <p:cNvSpPr>
            <a:spLocks/>
          </p:cNvSpPr>
          <p:nvPr/>
        </p:nvSpPr>
        <p:spPr bwMode="auto">
          <a:xfrm>
            <a:off x="2036763" y="31003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4" name="object 29"/>
          <p:cNvSpPr>
            <a:spLocks noChangeArrowheads="1"/>
          </p:cNvSpPr>
          <p:nvPr/>
        </p:nvSpPr>
        <p:spPr bwMode="auto">
          <a:xfrm>
            <a:off x="3008313" y="3100388"/>
            <a:ext cx="285750" cy="2857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5" name="object 30"/>
          <p:cNvSpPr>
            <a:spLocks/>
          </p:cNvSpPr>
          <p:nvPr/>
        </p:nvSpPr>
        <p:spPr bwMode="auto">
          <a:xfrm>
            <a:off x="3008313" y="31003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6" name="object 31"/>
          <p:cNvSpPr>
            <a:spLocks noChangeArrowheads="1"/>
          </p:cNvSpPr>
          <p:nvPr/>
        </p:nvSpPr>
        <p:spPr bwMode="auto">
          <a:xfrm>
            <a:off x="3965575" y="453707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7" name="object 32"/>
          <p:cNvSpPr>
            <a:spLocks/>
          </p:cNvSpPr>
          <p:nvPr/>
        </p:nvSpPr>
        <p:spPr bwMode="auto">
          <a:xfrm>
            <a:off x="3965575" y="453707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8" name="object 33"/>
          <p:cNvSpPr>
            <a:spLocks noChangeArrowheads="1"/>
          </p:cNvSpPr>
          <p:nvPr/>
        </p:nvSpPr>
        <p:spPr bwMode="auto">
          <a:xfrm>
            <a:off x="3008313" y="2617788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9" name="object 34"/>
          <p:cNvSpPr>
            <a:spLocks/>
          </p:cNvSpPr>
          <p:nvPr/>
        </p:nvSpPr>
        <p:spPr bwMode="auto">
          <a:xfrm>
            <a:off x="300831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0" name="object 35"/>
          <p:cNvSpPr>
            <a:spLocks/>
          </p:cNvSpPr>
          <p:nvPr/>
        </p:nvSpPr>
        <p:spPr bwMode="auto">
          <a:xfrm>
            <a:off x="3497263" y="2617788"/>
            <a:ext cx="285750" cy="285750"/>
          </a:xfrm>
          <a:custGeom>
            <a:avLst/>
            <a:gdLst>
              <a:gd name="T0" fmla="*/ 142875 w 285750"/>
              <a:gd name="T1" fmla="*/ 0 h 285750"/>
              <a:gd name="T2" fmla="*/ 97716 w 285750"/>
              <a:gd name="T3" fmla="*/ 7284 h 285750"/>
              <a:gd name="T4" fmla="*/ 58495 w 285750"/>
              <a:gd name="T5" fmla="*/ 27567 h 285750"/>
              <a:gd name="T6" fmla="*/ 27567 w 285750"/>
              <a:gd name="T7" fmla="*/ 58495 h 285750"/>
              <a:gd name="T8" fmla="*/ 7284 w 285750"/>
              <a:gd name="T9" fmla="*/ 97716 h 285750"/>
              <a:gd name="T10" fmla="*/ 0 w 285750"/>
              <a:gd name="T11" fmla="*/ 142875 h 285750"/>
              <a:gd name="T12" fmla="*/ 7284 w 285750"/>
              <a:gd name="T13" fmla="*/ 188033 h 285750"/>
              <a:gd name="T14" fmla="*/ 27567 w 285750"/>
              <a:gd name="T15" fmla="*/ 227254 h 285750"/>
              <a:gd name="T16" fmla="*/ 58495 w 285750"/>
              <a:gd name="T17" fmla="*/ 258182 h 285750"/>
              <a:gd name="T18" fmla="*/ 97716 w 285750"/>
              <a:gd name="T19" fmla="*/ 278465 h 285750"/>
              <a:gd name="T20" fmla="*/ 142875 w 285750"/>
              <a:gd name="T21" fmla="*/ 285750 h 285750"/>
              <a:gd name="T22" fmla="*/ 188033 w 285750"/>
              <a:gd name="T23" fmla="*/ 278465 h 285750"/>
              <a:gd name="T24" fmla="*/ 227254 w 285750"/>
              <a:gd name="T25" fmla="*/ 258182 h 285750"/>
              <a:gd name="T26" fmla="*/ 258182 w 285750"/>
              <a:gd name="T27" fmla="*/ 227254 h 285750"/>
              <a:gd name="T28" fmla="*/ 278465 w 285750"/>
              <a:gd name="T29" fmla="*/ 188033 h 285750"/>
              <a:gd name="T30" fmla="*/ 285750 w 285750"/>
              <a:gd name="T31" fmla="*/ 142875 h 285750"/>
              <a:gd name="T32" fmla="*/ 278465 w 285750"/>
              <a:gd name="T33" fmla="*/ 97716 h 285750"/>
              <a:gd name="T34" fmla="*/ 258182 w 285750"/>
              <a:gd name="T35" fmla="*/ 58495 h 285750"/>
              <a:gd name="T36" fmla="*/ 227254 w 285750"/>
              <a:gd name="T37" fmla="*/ 27567 h 285750"/>
              <a:gd name="T38" fmla="*/ 188033 w 285750"/>
              <a:gd name="T39" fmla="*/ 7284 h 285750"/>
              <a:gd name="T40" fmla="*/ 142875 w 285750"/>
              <a:gd name="T41" fmla="*/ 0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1" name="object 36"/>
          <p:cNvSpPr>
            <a:spLocks/>
          </p:cNvSpPr>
          <p:nvPr/>
        </p:nvSpPr>
        <p:spPr bwMode="auto">
          <a:xfrm>
            <a:off x="349726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2" name="object 37"/>
          <p:cNvSpPr>
            <a:spLocks/>
          </p:cNvSpPr>
          <p:nvPr/>
        </p:nvSpPr>
        <p:spPr bwMode="auto">
          <a:xfrm>
            <a:off x="3014663" y="3100388"/>
            <a:ext cx="285750" cy="285750"/>
          </a:xfrm>
          <a:custGeom>
            <a:avLst/>
            <a:gdLst>
              <a:gd name="T0" fmla="*/ 142875 w 285750"/>
              <a:gd name="T1" fmla="*/ 0 h 285750"/>
              <a:gd name="T2" fmla="*/ 97716 w 285750"/>
              <a:gd name="T3" fmla="*/ 7284 h 285750"/>
              <a:gd name="T4" fmla="*/ 58495 w 285750"/>
              <a:gd name="T5" fmla="*/ 27567 h 285750"/>
              <a:gd name="T6" fmla="*/ 27567 w 285750"/>
              <a:gd name="T7" fmla="*/ 58495 h 285750"/>
              <a:gd name="T8" fmla="*/ 7284 w 285750"/>
              <a:gd name="T9" fmla="*/ 97716 h 285750"/>
              <a:gd name="T10" fmla="*/ 0 w 285750"/>
              <a:gd name="T11" fmla="*/ 142875 h 285750"/>
              <a:gd name="T12" fmla="*/ 7284 w 285750"/>
              <a:gd name="T13" fmla="*/ 188033 h 285750"/>
              <a:gd name="T14" fmla="*/ 27567 w 285750"/>
              <a:gd name="T15" fmla="*/ 227254 h 285750"/>
              <a:gd name="T16" fmla="*/ 58495 w 285750"/>
              <a:gd name="T17" fmla="*/ 258182 h 285750"/>
              <a:gd name="T18" fmla="*/ 97716 w 285750"/>
              <a:gd name="T19" fmla="*/ 278465 h 285750"/>
              <a:gd name="T20" fmla="*/ 142875 w 285750"/>
              <a:gd name="T21" fmla="*/ 285750 h 285750"/>
              <a:gd name="T22" fmla="*/ 188033 w 285750"/>
              <a:gd name="T23" fmla="*/ 278465 h 285750"/>
              <a:gd name="T24" fmla="*/ 227254 w 285750"/>
              <a:gd name="T25" fmla="*/ 258182 h 285750"/>
              <a:gd name="T26" fmla="*/ 258182 w 285750"/>
              <a:gd name="T27" fmla="*/ 227254 h 285750"/>
              <a:gd name="T28" fmla="*/ 278465 w 285750"/>
              <a:gd name="T29" fmla="*/ 188033 h 285750"/>
              <a:gd name="T30" fmla="*/ 285750 w 285750"/>
              <a:gd name="T31" fmla="*/ 142875 h 285750"/>
              <a:gd name="T32" fmla="*/ 278465 w 285750"/>
              <a:gd name="T33" fmla="*/ 97716 h 285750"/>
              <a:gd name="T34" fmla="*/ 258182 w 285750"/>
              <a:gd name="T35" fmla="*/ 58495 h 285750"/>
              <a:gd name="T36" fmla="*/ 227254 w 285750"/>
              <a:gd name="T37" fmla="*/ 27567 h 285750"/>
              <a:gd name="T38" fmla="*/ 188033 w 285750"/>
              <a:gd name="T39" fmla="*/ 7284 h 285750"/>
              <a:gd name="T40" fmla="*/ 142875 w 285750"/>
              <a:gd name="T41" fmla="*/ 0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3" name="object 38"/>
          <p:cNvSpPr>
            <a:spLocks/>
          </p:cNvSpPr>
          <p:nvPr/>
        </p:nvSpPr>
        <p:spPr bwMode="auto">
          <a:xfrm>
            <a:off x="3014663" y="31003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4" name="object 39"/>
          <p:cNvSpPr>
            <a:spLocks/>
          </p:cNvSpPr>
          <p:nvPr/>
        </p:nvSpPr>
        <p:spPr bwMode="auto">
          <a:xfrm>
            <a:off x="3014663" y="2617788"/>
            <a:ext cx="285750" cy="285750"/>
          </a:xfrm>
          <a:custGeom>
            <a:avLst/>
            <a:gdLst>
              <a:gd name="T0" fmla="*/ 142875 w 285750"/>
              <a:gd name="T1" fmla="*/ 0 h 285750"/>
              <a:gd name="T2" fmla="*/ 97716 w 285750"/>
              <a:gd name="T3" fmla="*/ 7284 h 285750"/>
              <a:gd name="T4" fmla="*/ 58495 w 285750"/>
              <a:gd name="T5" fmla="*/ 27567 h 285750"/>
              <a:gd name="T6" fmla="*/ 27567 w 285750"/>
              <a:gd name="T7" fmla="*/ 58495 h 285750"/>
              <a:gd name="T8" fmla="*/ 7284 w 285750"/>
              <a:gd name="T9" fmla="*/ 97716 h 285750"/>
              <a:gd name="T10" fmla="*/ 0 w 285750"/>
              <a:gd name="T11" fmla="*/ 142875 h 285750"/>
              <a:gd name="T12" fmla="*/ 7284 w 285750"/>
              <a:gd name="T13" fmla="*/ 188033 h 285750"/>
              <a:gd name="T14" fmla="*/ 27567 w 285750"/>
              <a:gd name="T15" fmla="*/ 227254 h 285750"/>
              <a:gd name="T16" fmla="*/ 58495 w 285750"/>
              <a:gd name="T17" fmla="*/ 258182 h 285750"/>
              <a:gd name="T18" fmla="*/ 97716 w 285750"/>
              <a:gd name="T19" fmla="*/ 278465 h 285750"/>
              <a:gd name="T20" fmla="*/ 142875 w 285750"/>
              <a:gd name="T21" fmla="*/ 285750 h 285750"/>
              <a:gd name="T22" fmla="*/ 188033 w 285750"/>
              <a:gd name="T23" fmla="*/ 278465 h 285750"/>
              <a:gd name="T24" fmla="*/ 227254 w 285750"/>
              <a:gd name="T25" fmla="*/ 258182 h 285750"/>
              <a:gd name="T26" fmla="*/ 258182 w 285750"/>
              <a:gd name="T27" fmla="*/ 227254 h 285750"/>
              <a:gd name="T28" fmla="*/ 278465 w 285750"/>
              <a:gd name="T29" fmla="*/ 188033 h 285750"/>
              <a:gd name="T30" fmla="*/ 285750 w 285750"/>
              <a:gd name="T31" fmla="*/ 142875 h 285750"/>
              <a:gd name="T32" fmla="*/ 278465 w 285750"/>
              <a:gd name="T33" fmla="*/ 97716 h 285750"/>
              <a:gd name="T34" fmla="*/ 258182 w 285750"/>
              <a:gd name="T35" fmla="*/ 58495 h 285750"/>
              <a:gd name="T36" fmla="*/ 227254 w 285750"/>
              <a:gd name="T37" fmla="*/ 27567 h 285750"/>
              <a:gd name="T38" fmla="*/ 188033 w 285750"/>
              <a:gd name="T39" fmla="*/ 7284 h 285750"/>
              <a:gd name="T40" fmla="*/ 142875 w 285750"/>
              <a:gd name="T41" fmla="*/ 0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5" name="object 40"/>
          <p:cNvSpPr>
            <a:spLocks/>
          </p:cNvSpPr>
          <p:nvPr/>
        </p:nvSpPr>
        <p:spPr bwMode="auto">
          <a:xfrm>
            <a:off x="301466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6" name="object 41"/>
          <p:cNvSpPr>
            <a:spLocks/>
          </p:cNvSpPr>
          <p:nvPr/>
        </p:nvSpPr>
        <p:spPr bwMode="auto">
          <a:xfrm>
            <a:off x="2925763" y="2536825"/>
            <a:ext cx="915987" cy="911225"/>
          </a:xfrm>
          <a:custGeom>
            <a:avLst/>
            <a:gdLst>
              <a:gd name="T0" fmla="*/ 14019 w 915670"/>
              <a:gd name="T1" fmla="*/ 758585 h 911225"/>
              <a:gd name="T2" fmla="*/ 10455 w 915670"/>
              <a:gd name="T3" fmla="*/ 720598 h 911225"/>
              <a:gd name="T4" fmla="*/ 6909 w 915670"/>
              <a:gd name="T5" fmla="*/ 673631 h 911225"/>
              <a:gd name="T6" fmla="*/ 3743 w 915670"/>
              <a:gd name="T7" fmla="*/ 619833 h 911225"/>
              <a:gd name="T8" fmla="*/ 1319 w 915670"/>
              <a:gd name="T9" fmla="*/ 561350 h 911225"/>
              <a:gd name="T10" fmla="*/ 0 w 915670"/>
              <a:gd name="T11" fmla="*/ 500332 h 911225"/>
              <a:gd name="T12" fmla="*/ 146 w 915670"/>
              <a:gd name="T13" fmla="*/ 438925 h 911225"/>
              <a:gd name="T14" fmla="*/ 2122 w 915670"/>
              <a:gd name="T15" fmla="*/ 379278 h 911225"/>
              <a:gd name="T16" fmla="*/ 6288 w 915670"/>
              <a:gd name="T17" fmla="*/ 323538 h 911225"/>
              <a:gd name="T18" fmla="*/ 13008 w 915670"/>
              <a:gd name="T19" fmla="*/ 273854 h 911225"/>
              <a:gd name="T20" fmla="*/ 22642 w 915670"/>
              <a:gd name="T21" fmla="*/ 232373 h 911225"/>
              <a:gd name="T22" fmla="*/ 43113 w 915670"/>
              <a:gd name="T23" fmla="*/ 177098 h 911225"/>
              <a:gd name="T24" fmla="*/ 68015 w 915670"/>
              <a:gd name="T25" fmla="*/ 132368 h 911225"/>
              <a:gd name="T26" fmla="*/ 98667 w 915670"/>
              <a:gd name="T27" fmla="*/ 96504 h 911225"/>
              <a:gd name="T28" fmla="*/ 136387 w 915670"/>
              <a:gd name="T29" fmla="*/ 67829 h 911225"/>
              <a:gd name="T30" fmla="*/ 182492 w 915670"/>
              <a:gd name="T31" fmla="*/ 44666 h 911225"/>
              <a:gd name="T32" fmla="*/ 238301 w 915670"/>
              <a:gd name="T33" fmla="*/ 25338 h 911225"/>
              <a:gd name="T34" fmla="*/ 279463 w 915670"/>
              <a:gd name="T35" fmla="*/ 15819 h 911225"/>
              <a:gd name="T36" fmla="*/ 328294 w 915670"/>
              <a:gd name="T37" fmla="*/ 8707 h 911225"/>
              <a:gd name="T38" fmla="*/ 382801 w 915670"/>
              <a:gd name="T39" fmla="*/ 3820 h 911225"/>
              <a:gd name="T40" fmla="*/ 440991 w 915670"/>
              <a:gd name="T41" fmla="*/ 978 h 911225"/>
              <a:gd name="T42" fmla="*/ 500872 w 915670"/>
              <a:gd name="T43" fmla="*/ 0 h 911225"/>
              <a:gd name="T44" fmla="*/ 560450 w 915670"/>
              <a:gd name="T45" fmla="*/ 703 h 911225"/>
              <a:gd name="T46" fmla="*/ 617734 w 915670"/>
              <a:gd name="T47" fmla="*/ 2907 h 911225"/>
              <a:gd name="T48" fmla="*/ 670730 w 915670"/>
              <a:gd name="T49" fmla="*/ 6431 h 911225"/>
              <a:gd name="T50" fmla="*/ 717446 w 915670"/>
              <a:gd name="T51" fmla="*/ 11094 h 911225"/>
              <a:gd name="T52" fmla="*/ 755889 w 915670"/>
              <a:gd name="T53" fmla="*/ 16714 h 911225"/>
              <a:gd name="T54" fmla="*/ 813719 w 915670"/>
              <a:gd name="T55" fmla="*/ 31414 h 911225"/>
              <a:gd name="T56" fmla="*/ 854849 w 915670"/>
              <a:gd name="T57" fmla="*/ 51497 h 911225"/>
              <a:gd name="T58" fmla="*/ 900256 w 915670"/>
              <a:gd name="T59" fmla="*/ 108640 h 911225"/>
              <a:gd name="T60" fmla="*/ 911159 w 915670"/>
              <a:gd name="T61" fmla="*/ 146115 h 911225"/>
              <a:gd name="T62" fmla="*/ 915637 w 915670"/>
              <a:gd name="T63" fmla="*/ 186727 h 911225"/>
              <a:gd name="T64" fmla="*/ 914361 w 915670"/>
              <a:gd name="T65" fmla="*/ 237167 h 911225"/>
              <a:gd name="T66" fmla="*/ 906854 w 915670"/>
              <a:gd name="T67" fmla="*/ 291680 h 911225"/>
              <a:gd name="T68" fmla="*/ 892637 w 915670"/>
              <a:gd name="T69" fmla="*/ 344517 h 911225"/>
              <a:gd name="T70" fmla="*/ 871232 w 915670"/>
              <a:gd name="T71" fmla="*/ 389924 h 911225"/>
              <a:gd name="T72" fmla="*/ 842160 w 915670"/>
              <a:gd name="T73" fmla="*/ 422149 h 911225"/>
              <a:gd name="T74" fmla="*/ 760067 w 915670"/>
              <a:gd name="T75" fmla="*/ 435556 h 911225"/>
              <a:gd name="T76" fmla="*/ 706648 w 915670"/>
              <a:gd name="T77" fmla="*/ 429168 h 911225"/>
              <a:gd name="T78" fmla="*/ 650915 w 915670"/>
              <a:gd name="T79" fmla="*/ 420593 h 911225"/>
              <a:gd name="T80" fmla="*/ 597319 w 915670"/>
              <a:gd name="T81" fmla="*/ 414735 h 911225"/>
              <a:gd name="T82" fmla="*/ 550313 w 915670"/>
              <a:gd name="T83" fmla="*/ 416497 h 911225"/>
              <a:gd name="T84" fmla="*/ 514348 w 915670"/>
              <a:gd name="T85" fmla="*/ 430785 h 911225"/>
              <a:gd name="T86" fmla="*/ 475691 w 915670"/>
              <a:gd name="T87" fmla="*/ 499692 h 911225"/>
              <a:gd name="T88" fmla="*/ 466738 w 915670"/>
              <a:gd name="T89" fmla="*/ 546898 h 911225"/>
              <a:gd name="T90" fmla="*/ 461080 w 915670"/>
              <a:gd name="T91" fmla="*/ 597574 h 911225"/>
              <a:gd name="T92" fmla="*/ 456001 w 915670"/>
              <a:gd name="T93" fmla="*/ 647949 h 911225"/>
              <a:gd name="T94" fmla="*/ 448784 w 915670"/>
              <a:gd name="T95" fmla="*/ 694249 h 911225"/>
              <a:gd name="T96" fmla="*/ 436713 w 915670"/>
              <a:gd name="T97" fmla="*/ 732702 h 911225"/>
              <a:gd name="T98" fmla="*/ 408071 w 915670"/>
              <a:gd name="T99" fmla="*/ 787425 h 911225"/>
              <a:gd name="T100" fmla="*/ 375788 w 915670"/>
              <a:gd name="T101" fmla="*/ 834062 h 911225"/>
              <a:gd name="T102" fmla="*/ 339461 w 915670"/>
              <a:gd name="T103" fmla="*/ 870996 h 911225"/>
              <a:gd name="T104" fmla="*/ 298689 w 915670"/>
              <a:gd name="T105" fmla="*/ 896608 h 911225"/>
              <a:gd name="T106" fmla="*/ 248752 w 915670"/>
              <a:gd name="T107" fmla="*/ 909616 h 911225"/>
              <a:gd name="T108" fmla="*/ 191400 w 915670"/>
              <a:gd name="T109" fmla="*/ 911166 h 911225"/>
              <a:gd name="T110" fmla="*/ 135933 w 915670"/>
              <a:gd name="T111" fmla="*/ 903281 h 911225"/>
              <a:gd name="T112" fmla="*/ 91654 w 915670"/>
              <a:gd name="T113" fmla="*/ 887985 h 911225"/>
              <a:gd name="T114" fmla="*/ 61125 w 915670"/>
              <a:gd name="T115" fmla="*/ 872819 h 911225"/>
              <a:gd name="T116" fmla="*/ 39358 w 915670"/>
              <a:gd name="T117" fmla="*/ 855094 h 911225"/>
              <a:gd name="T118" fmla="*/ 24331 w 915670"/>
              <a:gd name="T119" fmla="*/ 821464 h 911225"/>
              <a:gd name="T120" fmla="*/ 14019 w 915670"/>
              <a:gd name="T121" fmla="*/ 758585 h 9112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15670"/>
              <a:gd name="T184" fmla="*/ 0 h 911225"/>
              <a:gd name="T185" fmla="*/ 915670 w 915670"/>
              <a:gd name="T186" fmla="*/ 911225 h 9112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15670" h="911225">
                <a:moveTo>
                  <a:pt x="14019" y="758585"/>
                </a:moveTo>
                <a:lnTo>
                  <a:pt x="10455" y="720598"/>
                </a:lnTo>
                <a:lnTo>
                  <a:pt x="6909" y="673631"/>
                </a:lnTo>
                <a:lnTo>
                  <a:pt x="3743" y="619833"/>
                </a:lnTo>
                <a:lnTo>
                  <a:pt x="1319" y="561350"/>
                </a:lnTo>
                <a:lnTo>
                  <a:pt x="0" y="500332"/>
                </a:lnTo>
                <a:lnTo>
                  <a:pt x="146" y="438925"/>
                </a:lnTo>
                <a:lnTo>
                  <a:pt x="2122" y="379278"/>
                </a:lnTo>
                <a:lnTo>
                  <a:pt x="6288" y="323538"/>
                </a:lnTo>
                <a:lnTo>
                  <a:pt x="13008" y="273854"/>
                </a:lnTo>
                <a:lnTo>
                  <a:pt x="22642" y="232373"/>
                </a:lnTo>
                <a:lnTo>
                  <a:pt x="43113" y="177098"/>
                </a:lnTo>
                <a:lnTo>
                  <a:pt x="68015" y="132368"/>
                </a:lnTo>
                <a:lnTo>
                  <a:pt x="98667" y="96504"/>
                </a:lnTo>
                <a:lnTo>
                  <a:pt x="136387" y="67829"/>
                </a:lnTo>
                <a:lnTo>
                  <a:pt x="182492" y="44666"/>
                </a:lnTo>
                <a:lnTo>
                  <a:pt x="238301" y="25338"/>
                </a:lnTo>
                <a:lnTo>
                  <a:pt x="279463" y="15819"/>
                </a:lnTo>
                <a:lnTo>
                  <a:pt x="328294" y="8707"/>
                </a:lnTo>
                <a:lnTo>
                  <a:pt x="382801" y="3820"/>
                </a:lnTo>
                <a:lnTo>
                  <a:pt x="440991" y="978"/>
                </a:lnTo>
                <a:lnTo>
                  <a:pt x="500872" y="0"/>
                </a:lnTo>
                <a:lnTo>
                  <a:pt x="560450" y="703"/>
                </a:lnTo>
                <a:lnTo>
                  <a:pt x="617734" y="2907"/>
                </a:lnTo>
                <a:lnTo>
                  <a:pt x="670730" y="6431"/>
                </a:lnTo>
                <a:lnTo>
                  <a:pt x="717446" y="11094"/>
                </a:lnTo>
                <a:lnTo>
                  <a:pt x="755889" y="16714"/>
                </a:lnTo>
                <a:lnTo>
                  <a:pt x="813719" y="31414"/>
                </a:lnTo>
                <a:lnTo>
                  <a:pt x="854849" y="51497"/>
                </a:lnTo>
                <a:lnTo>
                  <a:pt x="900256" y="108640"/>
                </a:lnTo>
                <a:lnTo>
                  <a:pt x="911159" y="146115"/>
                </a:lnTo>
                <a:lnTo>
                  <a:pt x="915637" y="186727"/>
                </a:lnTo>
                <a:lnTo>
                  <a:pt x="914361" y="237167"/>
                </a:lnTo>
                <a:lnTo>
                  <a:pt x="906854" y="291680"/>
                </a:lnTo>
                <a:lnTo>
                  <a:pt x="892637" y="344517"/>
                </a:lnTo>
                <a:lnTo>
                  <a:pt x="871232" y="389924"/>
                </a:lnTo>
                <a:lnTo>
                  <a:pt x="842160" y="422149"/>
                </a:lnTo>
                <a:lnTo>
                  <a:pt x="760067" y="435556"/>
                </a:lnTo>
                <a:lnTo>
                  <a:pt x="706648" y="429168"/>
                </a:lnTo>
                <a:lnTo>
                  <a:pt x="650915" y="420593"/>
                </a:lnTo>
                <a:lnTo>
                  <a:pt x="597319" y="414735"/>
                </a:lnTo>
                <a:lnTo>
                  <a:pt x="550313" y="416497"/>
                </a:lnTo>
                <a:lnTo>
                  <a:pt x="514348" y="430785"/>
                </a:lnTo>
                <a:lnTo>
                  <a:pt x="475691" y="499692"/>
                </a:lnTo>
                <a:lnTo>
                  <a:pt x="466738" y="546898"/>
                </a:lnTo>
                <a:lnTo>
                  <a:pt x="461080" y="597574"/>
                </a:lnTo>
                <a:lnTo>
                  <a:pt x="456001" y="647949"/>
                </a:lnTo>
                <a:lnTo>
                  <a:pt x="448784" y="694249"/>
                </a:lnTo>
                <a:lnTo>
                  <a:pt x="436713" y="732702"/>
                </a:lnTo>
                <a:lnTo>
                  <a:pt x="408071" y="787425"/>
                </a:lnTo>
                <a:lnTo>
                  <a:pt x="375788" y="834062"/>
                </a:lnTo>
                <a:lnTo>
                  <a:pt x="339461" y="870996"/>
                </a:lnTo>
                <a:lnTo>
                  <a:pt x="298689" y="896608"/>
                </a:lnTo>
                <a:lnTo>
                  <a:pt x="248752" y="909616"/>
                </a:lnTo>
                <a:lnTo>
                  <a:pt x="191400" y="911166"/>
                </a:lnTo>
                <a:lnTo>
                  <a:pt x="135933" y="903281"/>
                </a:lnTo>
                <a:lnTo>
                  <a:pt x="91654" y="887985"/>
                </a:lnTo>
                <a:lnTo>
                  <a:pt x="61125" y="872819"/>
                </a:lnTo>
                <a:lnTo>
                  <a:pt x="39358" y="855094"/>
                </a:lnTo>
                <a:lnTo>
                  <a:pt x="24331" y="821464"/>
                </a:lnTo>
                <a:lnTo>
                  <a:pt x="14019" y="758585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7" name="object 42"/>
          <p:cNvSpPr>
            <a:spLocks/>
          </p:cNvSpPr>
          <p:nvPr/>
        </p:nvSpPr>
        <p:spPr bwMode="auto">
          <a:xfrm>
            <a:off x="3527425" y="1709738"/>
            <a:ext cx="107950" cy="731837"/>
          </a:xfrm>
          <a:custGeom>
            <a:avLst/>
            <a:gdLst>
              <a:gd name="T0" fmla="*/ 0 w 109220"/>
              <a:gd name="T1" fmla="*/ 731024 h 731519"/>
              <a:gd name="T2" fmla="*/ 14813 w 109220"/>
              <a:gd name="T3" fmla="*/ 680260 h 731519"/>
              <a:gd name="T4" fmla="*/ 29379 w 109220"/>
              <a:gd name="T5" fmla="*/ 629708 h 731519"/>
              <a:gd name="T6" fmla="*/ 43449 w 109220"/>
              <a:gd name="T7" fmla="*/ 579583 h 731519"/>
              <a:gd name="T8" fmla="*/ 56774 w 109220"/>
              <a:gd name="T9" fmla="*/ 530096 h 731519"/>
              <a:gd name="T10" fmla="*/ 69104 w 109220"/>
              <a:gd name="T11" fmla="*/ 481462 h 731519"/>
              <a:gd name="T12" fmla="*/ 80193 w 109220"/>
              <a:gd name="T13" fmla="*/ 433893 h 731519"/>
              <a:gd name="T14" fmla="*/ 89790 w 109220"/>
              <a:gd name="T15" fmla="*/ 387602 h 731519"/>
              <a:gd name="T16" fmla="*/ 97648 w 109220"/>
              <a:gd name="T17" fmla="*/ 342802 h 731519"/>
              <a:gd name="T18" fmla="*/ 103517 w 109220"/>
              <a:gd name="T19" fmla="*/ 299707 h 731519"/>
              <a:gd name="T20" fmla="*/ 108073 w 109220"/>
              <a:gd name="T21" fmla="*/ 244014 h 731519"/>
              <a:gd name="T22" fmla="*/ 109114 w 109220"/>
              <a:gd name="T23" fmla="*/ 191333 h 731519"/>
              <a:gd name="T24" fmla="*/ 107267 w 109220"/>
              <a:gd name="T25" fmla="*/ 141128 h 731519"/>
              <a:gd name="T26" fmla="*/ 103157 w 109220"/>
              <a:gd name="T27" fmla="*/ 92862 h 731519"/>
              <a:gd name="T28" fmla="*/ 97410 w 109220"/>
              <a:gd name="T29" fmla="*/ 45998 h 731519"/>
              <a:gd name="T30" fmla="*/ 90652 w 109220"/>
              <a:gd name="T31" fmla="*/ 0 h 7315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09220"/>
              <a:gd name="T49" fmla="*/ 0 h 731519"/>
              <a:gd name="T50" fmla="*/ 109220 w 109220"/>
              <a:gd name="T51" fmla="*/ 731519 h 7315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09220" h="731519">
                <a:moveTo>
                  <a:pt x="0" y="731024"/>
                </a:moveTo>
                <a:lnTo>
                  <a:pt x="14813" y="680260"/>
                </a:lnTo>
                <a:lnTo>
                  <a:pt x="29379" y="629708"/>
                </a:lnTo>
                <a:lnTo>
                  <a:pt x="43449" y="579583"/>
                </a:lnTo>
                <a:lnTo>
                  <a:pt x="56774" y="530096"/>
                </a:lnTo>
                <a:lnTo>
                  <a:pt x="69104" y="481462"/>
                </a:lnTo>
                <a:lnTo>
                  <a:pt x="80193" y="433893"/>
                </a:lnTo>
                <a:lnTo>
                  <a:pt x="89790" y="387602"/>
                </a:lnTo>
                <a:lnTo>
                  <a:pt x="97648" y="342802"/>
                </a:lnTo>
                <a:lnTo>
                  <a:pt x="103517" y="299707"/>
                </a:lnTo>
                <a:lnTo>
                  <a:pt x="108073" y="244014"/>
                </a:lnTo>
                <a:lnTo>
                  <a:pt x="109114" y="191333"/>
                </a:lnTo>
                <a:lnTo>
                  <a:pt x="107267" y="141128"/>
                </a:lnTo>
                <a:lnTo>
                  <a:pt x="103157" y="92862"/>
                </a:lnTo>
                <a:lnTo>
                  <a:pt x="97410" y="45998"/>
                </a:lnTo>
                <a:lnTo>
                  <a:pt x="90652" y="0"/>
                </a:lnTo>
              </a:path>
            </a:pathLst>
          </a:custGeom>
          <a:noFill/>
          <a:ln w="28575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8" name="object 43"/>
          <p:cNvSpPr>
            <a:spLocks/>
          </p:cNvSpPr>
          <p:nvPr/>
        </p:nvSpPr>
        <p:spPr bwMode="auto">
          <a:xfrm>
            <a:off x="3581400" y="1709738"/>
            <a:ext cx="98425" cy="93662"/>
          </a:xfrm>
          <a:custGeom>
            <a:avLst/>
            <a:gdLst>
              <a:gd name="T0" fmla="*/ 0 w 99060"/>
              <a:gd name="T1" fmla="*/ 92417 h 92710"/>
              <a:gd name="T2" fmla="*/ 36182 w 99060"/>
              <a:gd name="T3" fmla="*/ 0 h 92710"/>
              <a:gd name="T4" fmla="*/ 98818 w 99060"/>
              <a:gd name="T5" fmla="*/ 76987 h 92710"/>
              <a:gd name="T6" fmla="*/ 0 60000 65536"/>
              <a:gd name="T7" fmla="*/ 0 60000 65536"/>
              <a:gd name="T8" fmla="*/ 0 60000 65536"/>
              <a:gd name="T9" fmla="*/ 0 w 99060"/>
              <a:gd name="T10" fmla="*/ 0 h 92710"/>
              <a:gd name="T11" fmla="*/ 99060 w 99060"/>
              <a:gd name="T12" fmla="*/ 92710 h 927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060" h="92710">
                <a:moveTo>
                  <a:pt x="0" y="92417"/>
                </a:moveTo>
                <a:lnTo>
                  <a:pt x="36182" y="0"/>
                </a:lnTo>
                <a:lnTo>
                  <a:pt x="98818" y="76987"/>
                </a:lnTo>
              </a:path>
            </a:pathLst>
          </a:custGeom>
          <a:noFill/>
          <a:ln w="28575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076575" y="1285875"/>
            <a:ext cx="10350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" dirty="0">
                <a:solidFill>
                  <a:srgbClr val="F79546"/>
                </a:solidFill>
                <a:latin typeface="Calibri"/>
                <a:cs typeface="Calibri"/>
              </a:rPr>
              <a:t>Cluster</a:t>
            </a:r>
            <a:endParaRPr>
              <a:latin typeface="Calibri"/>
              <a:cs typeface="Calibri"/>
            </a:endParaRPr>
          </a:p>
        </p:txBody>
      </p:sp>
      <p:sp>
        <p:nvSpPr>
          <p:cNvPr id="55340" name="object 45"/>
          <p:cNvSpPr>
            <a:spLocks noChangeArrowheads="1"/>
          </p:cNvSpPr>
          <p:nvPr/>
        </p:nvSpPr>
        <p:spPr bwMode="auto">
          <a:xfrm>
            <a:off x="2519363" y="3579813"/>
            <a:ext cx="285750" cy="2857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1" name="object 46"/>
          <p:cNvSpPr>
            <a:spLocks/>
          </p:cNvSpPr>
          <p:nvPr/>
        </p:nvSpPr>
        <p:spPr bwMode="auto">
          <a:xfrm>
            <a:off x="2519363" y="3579813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2" name="object 47"/>
          <p:cNvSpPr>
            <a:spLocks noChangeArrowheads="1"/>
          </p:cNvSpPr>
          <p:nvPr/>
        </p:nvSpPr>
        <p:spPr bwMode="auto">
          <a:xfrm>
            <a:off x="3482975" y="3579813"/>
            <a:ext cx="285750" cy="2857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3" name="object 48"/>
          <p:cNvSpPr>
            <a:spLocks/>
          </p:cNvSpPr>
          <p:nvPr/>
        </p:nvSpPr>
        <p:spPr bwMode="auto">
          <a:xfrm>
            <a:off x="3482975" y="3579813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4" name="object 49"/>
          <p:cNvSpPr>
            <a:spLocks noChangeArrowheads="1"/>
          </p:cNvSpPr>
          <p:nvPr/>
        </p:nvSpPr>
        <p:spPr bwMode="auto">
          <a:xfrm>
            <a:off x="3008313" y="4543425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5" name="object 50"/>
          <p:cNvSpPr>
            <a:spLocks/>
          </p:cNvSpPr>
          <p:nvPr/>
        </p:nvSpPr>
        <p:spPr bwMode="auto">
          <a:xfrm>
            <a:off x="3008313" y="45434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6" name="object 51"/>
          <p:cNvSpPr>
            <a:spLocks noChangeArrowheads="1"/>
          </p:cNvSpPr>
          <p:nvPr/>
        </p:nvSpPr>
        <p:spPr bwMode="auto">
          <a:xfrm>
            <a:off x="2528888" y="214312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7" name="object 52"/>
          <p:cNvSpPr>
            <a:spLocks/>
          </p:cNvSpPr>
          <p:nvPr/>
        </p:nvSpPr>
        <p:spPr bwMode="auto">
          <a:xfrm>
            <a:off x="2528888" y="21431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8" name="object 53"/>
          <p:cNvSpPr>
            <a:spLocks noChangeArrowheads="1"/>
          </p:cNvSpPr>
          <p:nvPr/>
        </p:nvSpPr>
        <p:spPr bwMode="auto">
          <a:xfrm>
            <a:off x="2528888" y="310832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9" name="object 54"/>
          <p:cNvSpPr>
            <a:spLocks/>
          </p:cNvSpPr>
          <p:nvPr/>
        </p:nvSpPr>
        <p:spPr bwMode="auto">
          <a:xfrm>
            <a:off x="2528888" y="31083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0" name="object 55"/>
          <p:cNvSpPr>
            <a:spLocks noChangeArrowheads="1"/>
          </p:cNvSpPr>
          <p:nvPr/>
        </p:nvSpPr>
        <p:spPr bwMode="auto">
          <a:xfrm>
            <a:off x="1562100" y="2614613"/>
            <a:ext cx="285750" cy="2857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1" name="object 56"/>
          <p:cNvSpPr>
            <a:spLocks/>
          </p:cNvSpPr>
          <p:nvPr/>
        </p:nvSpPr>
        <p:spPr bwMode="auto">
          <a:xfrm>
            <a:off x="1562100" y="2614613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2" name="object 57"/>
          <p:cNvSpPr>
            <a:spLocks noChangeArrowheads="1"/>
          </p:cNvSpPr>
          <p:nvPr/>
        </p:nvSpPr>
        <p:spPr bwMode="auto">
          <a:xfrm>
            <a:off x="3008313" y="4071938"/>
            <a:ext cx="285750" cy="285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3" name="object 58"/>
          <p:cNvSpPr>
            <a:spLocks/>
          </p:cNvSpPr>
          <p:nvPr/>
        </p:nvSpPr>
        <p:spPr bwMode="auto">
          <a:xfrm>
            <a:off x="3008313" y="407193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4" name="object 59"/>
          <p:cNvSpPr>
            <a:spLocks noChangeArrowheads="1"/>
          </p:cNvSpPr>
          <p:nvPr/>
        </p:nvSpPr>
        <p:spPr bwMode="auto">
          <a:xfrm>
            <a:off x="3008313" y="2143125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5" name="object 60"/>
          <p:cNvSpPr>
            <a:spLocks/>
          </p:cNvSpPr>
          <p:nvPr/>
        </p:nvSpPr>
        <p:spPr bwMode="auto">
          <a:xfrm>
            <a:off x="3008313" y="21431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6" name="object 61"/>
          <p:cNvSpPr>
            <a:spLocks noChangeArrowheads="1"/>
          </p:cNvSpPr>
          <p:nvPr/>
        </p:nvSpPr>
        <p:spPr bwMode="auto">
          <a:xfrm>
            <a:off x="1562100" y="4071938"/>
            <a:ext cx="285750" cy="2857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7" name="object 62"/>
          <p:cNvSpPr>
            <a:spLocks/>
          </p:cNvSpPr>
          <p:nvPr/>
        </p:nvSpPr>
        <p:spPr bwMode="auto">
          <a:xfrm>
            <a:off x="1562100" y="407193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8" name="object 63"/>
          <p:cNvSpPr>
            <a:spLocks noChangeArrowheads="1"/>
          </p:cNvSpPr>
          <p:nvPr/>
        </p:nvSpPr>
        <p:spPr bwMode="auto">
          <a:xfrm>
            <a:off x="2525713" y="4071938"/>
            <a:ext cx="285750" cy="285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9" name="object 64"/>
          <p:cNvSpPr>
            <a:spLocks/>
          </p:cNvSpPr>
          <p:nvPr/>
        </p:nvSpPr>
        <p:spPr bwMode="auto">
          <a:xfrm>
            <a:off x="2525713" y="407193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0" name="object 65"/>
          <p:cNvSpPr>
            <a:spLocks noChangeArrowheads="1"/>
          </p:cNvSpPr>
          <p:nvPr/>
        </p:nvSpPr>
        <p:spPr bwMode="auto">
          <a:xfrm>
            <a:off x="3965575" y="2617788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61" name="object 66"/>
          <p:cNvSpPr>
            <a:spLocks noChangeArrowheads="1"/>
          </p:cNvSpPr>
          <p:nvPr/>
        </p:nvSpPr>
        <p:spPr bwMode="auto">
          <a:xfrm>
            <a:off x="1454150" y="1820863"/>
            <a:ext cx="3351213" cy="307181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856163" y="1571625"/>
            <a:ext cx="185420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600"/>
                </a:solidFill>
                <a:latin typeface="Calibri"/>
                <a:cs typeface="Calibri"/>
              </a:rPr>
              <a:t>Giant</a:t>
            </a:r>
            <a:r>
              <a:rPr spc="-8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006600"/>
                </a:solidFill>
                <a:latin typeface="Calibri"/>
                <a:cs typeface="Calibri"/>
              </a:rPr>
              <a:t>cluster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7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051050" y="5167313"/>
            <a:ext cx="170180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solidFill>
                  <a:srgbClr val="00AF50"/>
                </a:solidFill>
                <a:latin typeface="Calibri"/>
                <a:cs typeface="Calibri"/>
              </a:rPr>
              <a:t>Percolation</a:t>
            </a:r>
            <a:endParaRPr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22813" y="4416425"/>
            <a:ext cx="4141787" cy="6588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The number and </a:t>
            </a:r>
            <a:r>
              <a:rPr sz="2000" spc="-10" dirty="0">
                <a:latin typeface="Calibri"/>
                <a:cs typeface="Calibri"/>
              </a:rPr>
              <a:t>properties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clusters?</a:t>
            </a:r>
            <a:endParaRPr sz="2000">
              <a:latin typeface="Calibri"/>
              <a:cs typeface="Calibri"/>
            </a:endParaRPr>
          </a:p>
          <a:p>
            <a:pPr marL="226695" fontAlgn="auto">
              <a:spcBef>
                <a:spcPts val="18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- </a:t>
            </a:r>
            <a:r>
              <a:rPr sz="2000" spc="-20" dirty="0">
                <a:latin typeface="Calibri"/>
                <a:cs typeface="Calibri"/>
              </a:rPr>
              <a:t>First </a:t>
            </a:r>
            <a:r>
              <a:rPr sz="2000" spc="-5" dirty="0">
                <a:latin typeface="Calibri"/>
                <a:cs typeface="Calibri"/>
              </a:rPr>
              <a:t>discussed </a:t>
            </a:r>
            <a:r>
              <a:rPr sz="2000" spc="-10" dirty="0">
                <a:latin typeface="Calibri"/>
                <a:cs typeface="Calibri"/>
              </a:rPr>
              <a:t>by Hamersley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1957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4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4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48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168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probability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bonds (or sites) needed to be made into  a random network before the giant component appears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Also, called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critical threshold </a:t>
            </a:r>
            <a:r>
              <a:rPr lang="th-TH" sz="2400">
                <a:latin typeface="Tahoma" pitchFamily="34" charset="0"/>
                <a:cs typeface="Tahoma" pitchFamily="34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 i="1" baseline="-21000">
                <a:latin typeface="Consolas" pitchFamily="49" charset="0"/>
                <a:cs typeface="Consolas" pitchFamily="49" charset="0"/>
              </a:rPr>
              <a:t>c</a:t>
            </a:r>
            <a:r>
              <a:rPr lang="th-TH" sz="2400">
                <a:latin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57349" name="object 6"/>
          <p:cNvSpPr>
            <a:spLocks noChangeArrowheads="1"/>
          </p:cNvSpPr>
          <p:nvPr/>
        </p:nvSpPr>
        <p:spPr bwMode="auto">
          <a:xfrm>
            <a:off x="258763" y="254000"/>
            <a:ext cx="56356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</a:t>
            </a:r>
            <a:r>
              <a:rPr spc="-55" dirty="0"/>
              <a:t> </a:t>
            </a:r>
            <a:r>
              <a:rPr spc="-5" dirty="0"/>
              <a:t>Threshold</a:t>
            </a:r>
          </a:p>
        </p:txBody>
      </p:sp>
      <p:sp>
        <p:nvSpPr>
          <p:cNvPr id="57351" name="object 8"/>
          <p:cNvSpPr>
            <a:spLocks noChangeArrowheads="1"/>
          </p:cNvSpPr>
          <p:nvPr/>
        </p:nvSpPr>
        <p:spPr bwMode="auto">
          <a:xfrm>
            <a:off x="2095500" y="2952750"/>
            <a:ext cx="5145088" cy="2620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52" name="object 9"/>
          <p:cNvSpPr>
            <a:spLocks noChangeArrowheads="1"/>
          </p:cNvSpPr>
          <p:nvPr/>
        </p:nvSpPr>
        <p:spPr bwMode="auto">
          <a:xfrm>
            <a:off x="2290763" y="3148013"/>
            <a:ext cx="4762500" cy="2238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7354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5A3072D-2B11-4C3D-A28D-71A82840D6AA}" type="slidenum">
              <a:rPr lang="en-US" smtClean="0"/>
              <a:pPr marL="25400"/>
              <a:t>31</a:t>
            </a:fld>
            <a:endParaRPr lang="th-TH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939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6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734300" cy="293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percolation threshold of 2D lattice (i.e.,  fraction of sites that need to be occupied in order for a  giant connected component to emerge)?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0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b)	~1/4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c)	~1/3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d)	~1/2</a:t>
            </a:r>
          </a:p>
        </p:txBody>
      </p:sp>
      <p:sp>
        <p:nvSpPr>
          <p:cNvPr id="59397" name="object 6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8" name="object 7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#7</a:t>
            </a: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9401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8738E28-A58F-4F5B-9101-62916CA0BD65}" type="slidenum">
              <a:rPr lang="en-US" smtClean="0"/>
              <a:pPr marL="25400"/>
              <a:t>32</a:t>
            </a:fld>
            <a:endParaRPr lang="th-TH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4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4" name="object 5"/>
          <p:cNvSpPr>
            <a:spLocks noChangeArrowheads="1"/>
          </p:cNvSpPr>
          <p:nvPr/>
        </p:nvSpPr>
        <p:spPr bwMode="auto">
          <a:xfrm>
            <a:off x="258763" y="254000"/>
            <a:ext cx="44719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5" name="object 6"/>
          <p:cNvSpPr>
            <a:spLocks noChangeArrowheads="1"/>
          </p:cNvSpPr>
          <p:nvPr/>
        </p:nvSpPr>
        <p:spPr bwMode="auto">
          <a:xfrm>
            <a:off x="4114800" y="254000"/>
            <a:ext cx="9080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6" name="object 7"/>
          <p:cNvSpPr>
            <a:spLocks noChangeArrowheads="1"/>
          </p:cNvSpPr>
          <p:nvPr/>
        </p:nvSpPr>
        <p:spPr bwMode="auto">
          <a:xfrm>
            <a:off x="4405313" y="254000"/>
            <a:ext cx="2660650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 on </a:t>
            </a:r>
            <a:r>
              <a:rPr dirty="0"/>
              <a:t>a 2D</a:t>
            </a:r>
            <a:r>
              <a:rPr spc="-80" dirty="0"/>
              <a:t> </a:t>
            </a:r>
            <a:r>
              <a:rPr spc="-5" dirty="0"/>
              <a:t>Lattice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9750" y="5454650"/>
            <a:ext cx="30130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LatticePercolation.nlogo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449" name="object 10"/>
          <p:cNvSpPr>
            <a:spLocks noChangeArrowheads="1"/>
          </p:cNvSpPr>
          <p:nvPr/>
        </p:nvSpPr>
        <p:spPr bwMode="auto">
          <a:xfrm>
            <a:off x="1368425" y="1381125"/>
            <a:ext cx="6410325" cy="41163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0" name="object 11"/>
          <p:cNvSpPr>
            <a:spLocks noChangeArrowheads="1"/>
          </p:cNvSpPr>
          <p:nvPr/>
        </p:nvSpPr>
        <p:spPr bwMode="auto">
          <a:xfrm>
            <a:off x="1562100" y="1576388"/>
            <a:ext cx="6029325" cy="37338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1" name="object 12"/>
          <p:cNvSpPr>
            <a:spLocks noChangeArrowheads="1"/>
          </p:cNvSpPr>
          <p:nvPr/>
        </p:nvSpPr>
        <p:spPr bwMode="auto">
          <a:xfrm>
            <a:off x="6667500" y="5048250"/>
            <a:ext cx="2312988" cy="10969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2" name="object 13"/>
          <p:cNvSpPr>
            <a:spLocks noChangeArrowheads="1"/>
          </p:cNvSpPr>
          <p:nvPr/>
        </p:nvSpPr>
        <p:spPr bwMode="auto">
          <a:xfrm>
            <a:off x="6892925" y="5148263"/>
            <a:ext cx="595313" cy="2619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3" name="object 14"/>
          <p:cNvSpPr>
            <a:spLocks noChangeArrowheads="1"/>
          </p:cNvSpPr>
          <p:nvPr/>
        </p:nvSpPr>
        <p:spPr bwMode="auto">
          <a:xfrm>
            <a:off x="8512175" y="5856288"/>
            <a:ext cx="84138" cy="603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4" name="object 15"/>
          <p:cNvSpPr>
            <a:spLocks noChangeArrowheads="1"/>
          </p:cNvSpPr>
          <p:nvPr/>
        </p:nvSpPr>
        <p:spPr bwMode="auto">
          <a:xfrm>
            <a:off x="6892925" y="5881688"/>
            <a:ext cx="144463" cy="349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5" name="object 16"/>
          <p:cNvSpPr>
            <a:spLocks noChangeArrowheads="1"/>
          </p:cNvSpPr>
          <p:nvPr/>
        </p:nvSpPr>
        <p:spPr bwMode="auto">
          <a:xfrm>
            <a:off x="6713538" y="5075238"/>
            <a:ext cx="2216150" cy="10001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6" name="object 17"/>
          <p:cNvSpPr>
            <a:spLocks/>
          </p:cNvSpPr>
          <p:nvPr/>
        </p:nvSpPr>
        <p:spPr bwMode="auto">
          <a:xfrm>
            <a:off x="6713538" y="5075238"/>
            <a:ext cx="2217737" cy="1000125"/>
          </a:xfrm>
          <a:custGeom>
            <a:avLst/>
            <a:gdLst>
              <a:gd name="T0" fmla="*/ 198931 w 2217420"/>
              <a:gd name="T1" fmla="*/ 291092 h 1000760"/>
              <a:gd name="T2" fmla="*/ 252405 w 2217420"/>
              <a:gd name="T3" fmla="*/ 186876 h 1000760"/>
              <a:gd name="T4" fmla="*/ 331398 w 2217420"/>
              <a:gd name="T5" fmla="*/ 133209 h 1000760"/>
              <a:gd name="T6" fmla="*/ 437251 w 2217420"/>
              <a:gd name="T7" fmla="*/ 98504 h 1000760"/>
              <a:gd name="T8" fmla="*/ 555774 w 2217420"/>
              <a:gd name="T9" fmla="*/ 88119 h 1000760"/>
              <a:gd name="T10" fmla="*/ 667774 w 2217420"/>
              <a:gd name="T11" fmla="*/ 101883 h 1000760"/>
              <a:gd name="T12" fmla="*/ 750562 w 2217420"/>
              <a:gd name="T13" fmla="*/ 88864 h 1000760"/>
              <a:gd name="T14" fmla="*/ 832750 w 2217420"/>
              <a:gd name="T15" fmla="*/ 47609 h 1000760"/>
              <a:gd name="T16" fmla="*/ 932605 w 2217420"/>
              <a:gd name="T17" fmla="*/ 28795 h 1000760"/>
              <a:gd name="T18" fmla="*/ 1038233 w 2217420"/>
              <a:gd name="T19" fmla="*/ 34660 h 1000760"/>
              <a:gd name="T20" fmla="*/ 1138444 w 2217420"/>
              <a:gd name="T21" fmla="*/ 68003 h 1000760"/>
              <a:gd name="T22" fmla="*/ 1181226 w 2217420"/>
              <a:gd name="T23" fmla="*/ 49606 h 1000760"/>
              <a:gd name="T24" fmla="*/ 1259497 w 2217420"/>
              <a:gd name="T25" fmla="*/ 12689 h 1000760"/>
              <a:gd name="T26" fmla="*/ 1354942 w 2217420"/>
              <a:gd name="T27" fmla="*/ 0 h 1000760"/>
              <a:gd name="T28" fmla="*/ 1453147 w 2217420"/>
              <a:gd name="T29" fmla="*/ 14502 h 1000760"/>
              <a:gd name="T30" fmla="*/ 1531201 w 2217420"/>
              <a:gd name="T31" fmla="*/ 54202 h 1000760"/>
              <a:gd name="T32" fmla="*/ 1608792 w 2217420"/>
              <a:gd name="T33" fmla="*/ 16624 h 1000760"/>
              <a:gd name="T34" fmla="*/ 1700669 w 2217420"/>
              <a:gd name="T35" fmla="*/ 759 h 1000760"/>
              <a:gd name="T36" fmla="*/ 1795543 w 2217420"/>
              <a:gd name="T37" fmla="*/ 7180 h 1000760"/>
              <a:gd name="T38" fmla="*/ 1882128 w 2217420"/>
              <a:gd name="T39" fmla="*/ 36460 h 1000760"/>
              <a:gd name="T40" fmla="*/ 1966176 w 2217420"/>
              <a:gd name="T41" fmla="*/ 125856 h 1000760"/>
              <a:gd name="T42" fmla="*/ 2074880 w 2217420"/>
              <a:gd name="T43" fmla="*/ 161825 h 1000760"/>
              <a:gd name="T44" fmla="*/ 2145106 w 2217420"/>
              <a:gd name="T45" fmla="*/ 221229 h 1000760"/>
              <a:gd name="T46" fmla="*/ 2167637 w 2217420"/>
              <a:gd name="T47" fmla="*/ 294141 h 1000760"/>
              <a:gd name="T48" fmla="*/ 2155475 w 2217420"/>
              <a:gd name="T49" fmla="*/ 338189 h 1000760"/>
              <a:gd name="T50" fmla="*/ 2149213 w 2217420"/>
              <a:gd name="T51" fmla="*/ 349250 h 1000760"/>
              <a:gd name="T52" fmla="*/ 2179205 w 2217420"/>
              <a:gd name="T53" fmla="*/ 387197 h 1000760"/>
              <a:gd name="T54" fmla="*/ 2214786 w 2217420"/>
              <a:gd name="T55" fmla="*/ 457869 h 1000760"/>
              <a:gd name="T56" fmla="*/ 2209440 w 2217420"/>
              <a:gd name="T57" fmla="*/ 530400 h 1000760"/>
              <a:gd name="T58" fmla="*/ 2164608 w 2217420"/>
              <a:gd name="T59" fmla="*/ 598026 h 1000760"/>
              <a:gd name="T60" fmla="*/ 2081734 w 2217420"/>
              <a:gd name="T61" fmla="*/ 653985 h 1000760"/>
              <a:gd name="T62" fmla="*/ 2004942 w 2217420"/>
              <a:gd name="T63" fmla="*/ 681427 h 1000760"/>
              <a:gd name="T64" fmla="*/ 1919339 w 2217420"/>
              <a:gd name="T65" fmla="*/ 696009 h 1000760"/>
              <a:gd name="T66" fmla="*/ 1895105 w 2217420"/>
              <a:gd name="T67" fmla="*/ 766785 h 1000760"/>
              <a:gd name="T68" fmla="*/ 1830794 w 2217420"/>
              <a:gd name="T69" fmla="*/ 824362 h 1000760"/>
              <a:gd name="T70" fmla="*/ 1736023 w 2217420"/>
              <a:gd name="T71" fmla="*/ 862927 h 1000760"/>
              <a:gd name="T72" fmla="*/ 1620406 w 2217420"/>
              <a:gd name="T73" fmla="*/ 876667 h 1000760"/>
              <a:gd name="T74" fmla="*/ 1539966 w 2217420"/>
              <a:gd name="T75" fmla="*/ 869428 h 1000760"/>
              <a:gd name="T76" fmla="*/ 1465746 w 2217420"/>
              <a:gd name="T77" fmla="*/ 849044 h 1000760"/>
              <a:gd name="T78" fmla="*/ 1417152 w 2217420"/>
              <a:gd name="T79" fmla="*/ 910429 h 1000760"/>
              <a:gd name="T80" fmla="*/ 1342588 w 2217420"/>
              <a:gd name="T81" fmla="*/ 957702 h 1000760"/>
              <a:gd name="T82" fmla="*/ 1249162 w 2217420"/>
              <a:gd name="T83" fmla="*/ 988519 h 1000760"/>
              <a:gd name="T84" fmla="*/ 1143983 w 2217420"/>
              <a:gd name="T85" fmla="*/ 1000533 h 1000760"/>
              <a:gd name="T86" fmla="*/ 1034161 w 2217420"/>
              <a:gd name="T87" fmla="*/ 991399 h 1000760"/>
              <a:gd name="T88" fmla="*/ 928377 w 2217420"/>
              <a:gd name="T89" fmla="*/ 958617 h 1000760"/>
              <a:gd name="T90" fmla="*/ 846709 w 2217420"/>
              <a:gd name="T91" fmla="*/ 905775 h 1000760"/>
              <a:gd name="T92" fmla="*/ 749257 w 2217420"/>
              <a:gd name="T93" fmla="*/ 931734 h 1000760"/>
              <a:gd name="T94" fmla="*/ 647678 w 2217420"/>
              <a:gd name="T95" fmla="*/ 940686 h 1000760"/>
              <a:gd name="T96" fmla="*/ 547148 w 2217420"/>
              <a:gd name="T97" fmla="*/ 933426 h 1000760"/>
              <a:gd name="T98" fmla="*/ 452846 w 2217420"/>
              <a:gd name="T99" fmla="*/ 910751 h 1000760"/>
              <a:gd name="T100" fmla="*/ 369948 w 2217420"/>
              <a:gd name="T101" fmla="*/ 873456 h 1000760"/>
              <a:gd name="T102" fmla="*/ 303632 w 2217420"/>
              <a:gd name="T103" fmla="*/ 822336 h 1000760"/>
              <a:gd name="T104" fmla="*/ 239501 w 2217420"/>
              <a:gd name="T105" fmla="*/ 817324 h 1000760"/>
              <a:gd name="T106" fmla="*/ 134849 w 2217420"/>
              <a:gd name="T107" fmla="*/ 789375 h 1000760"/>
              <a:gd name="T108" fmla="*/ 66266 w 2217420"/>
              <a:gd name="T109" fmla="*/ 733439 h 1000760"/>
              <a:gd name="T110" fmla="*/ 51039 w 2217420"/>
              <a:gd name="T111" fmla="*/ 667956 h 1000760"/>
              <a:gd name="T112" fmla="*/ 80978 w 2217420"/>
              <a:gd name="T113" fmla="*/ 612154 h 1000760"/>
              <a:gd name="T114" fmla="*/ 63138 w 2217420"/>
              <a:gd name="T115" fmla="*/ 565508 h 1000760"/>
              <a:gd name="T116" fmla="*/ 7273 w 2217420"/>
              <a:gd name="T117" fmla="*/ 504276 h 1000760"/>
              <a:gd name="T118" fmla="*/ 7512 w 2217420"/>
              <a:gd name="T119" fmla="*/ 433980 h 1000760"/>
              <a:gd name="T120" fmla="*/ 62233 w 2217420"/>
              <a:gd name="T121" fmla="*/ 374062 h 1000760"/>
              <a:gd name="T122" fmla="*/ 148722 w 2217420"/>
              <a:gd name="T123" fmla="*/ 339660 h 1000760"/>
              <a:gd name="T124" fmla="*/ 201791 w 2217420"/>
              <a:gd name="T125" fmla="*/ 329449 h 10007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17420"/>
              <a:gd name="T190" fmla="*/ 0 h 1000760"/>
              <a:gd name="T191" fmla="*/ 2217420 w 2217420"/>
              <a:gd name="T192" fmla="*/ 1000760 h 100076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17420" h="1000760">
                <a:moveTo>
                  <a:pt x="201791" y="329449"/>
                </a:moveTo>
                <a:lnTo>
                  <a:pt x="198931" y="291092"/>
                </a:lnTo>
                <a:lnTo>
                  <a:pt x="225075" y="219129"/>
                </a:lnTo>
                <a:lnTo>
                  <a:pt x="252405" y="186876"/>
                </a:lnTo>
                <a:lnTo>
                  <a:pt x="288125" y="158010"/>
                </a:lnTo>
                <a:lnTo>
                  <a:pt x="331398" y="133209"/>
                </a:lnTo>
                <a:lnTo>
                  <a:pt x="381385" y="113148"/>
                </a:lnTo>
                <a:lnTo>
                  <a:pt x="437251" y="98504"/>
                </a:lnTo>
                <a:lnTo>
                  <a:pt x="498158" y="89953"/>
                </a:lnTo>
                <a:lnTo>
                  <a:pt x="555774" y="88119"/>
                </a:lnTo>
                <a:lnTo>
                  <a:pt x="612704" y="92143"/>
                </a:lnTo>
                <a:lnTo>
                  <a:pt x="667774" y="101883"/>
                </a:lnTo>
                <a:lnTo>
                  <a:pt x="719811" y="117194"/>
                </a:lnTo>
                <a:lnTo>
                  <a:pt x="750562" y="88864"/>
                </a:lnTo>
                <a:lnTo>
                  <a:pt x="788704" y="65571"/>
                </a:lnTo>
                <a:lnTo>
                  <a:pt x="832750" y="47609"/>
                </a:lnTo>
                <a:lnTo>
                  <a:pt x="881212" y="35257"/>
                </a:lnTo>
                <a:lnTo>
                  <a:pt x="932605" y="28795"/>
                </a:lnTo>
                <a:lnTo>
                  <a:pt x="985441" y="28503"/>
                </a:lnTo>
                <a:lnTo>
                  <a:pt x="1038233" y="34660"/>
                </a:lnTo>
                <a:lnTo>
                  <a:pt x="1089495" y="47547"/>
                </a:lnTo>
                <a:lnTo>
                  <a:pt x="1138444" y="68003"/>
                </a:lnTo>
                <a:lnTo>
                  <a:pt x="1153033" y="76224"/>
                </a:lnTo>
                <a:lnTo>
                  <a:pt x="1181226" y="49606"/>
                </a:lnTo>
                <a:lnTo>
                  <a:pt x="1217314" y="28305"/>
                </a:lnTo>
                <a:lnTo>
                  <a:pt x="1259497" y="12689"/>
                </a:lnTo>
                <a:lnTo>
                  <a:pt x="1305974" y="3131"/>
                </a:lnTo>
                <a:lnTo>
                  <a:pt x="1354942" y="0"/>
                </a:lnTo>
                <a:lnTo>
                  <a:pt x="1404600" y="3666"/>
                </a:lnTo>
                <a:lnTo>
                  <a:pt x="1453147" y="14502"/>
                </a:lnTo>
                <a:lnTo>
                  <a:pt x="1495875" y="31599"/>
                </a:lnTo>
                <a:lnTo>
                  <a:pt x="1531201" y="54202"/>
                </a:lnTo>
                <a:lnTo>
                  <a:pt x="1567505" y="32735"/>
                </a:lnTo>
                <a:lnTo>
                  <a:pt x="1608792" y="16624"/>
                </a:lnTo>
                <a:lnTo>
                  <a:pt x="1653650" y="5941"/>
                </a:lnTo>
                <a:lnTo>
                  <a:pt x="1700669" y="759"/>
                </a:lnTo>
                <a:lnTo>
                  <a:pt x="1748437" y="1148"/>
                </a:lnTo>
                <a:lnTo>
                  <a:pt x="1795543" y="7180"/>
                </a:lnTo>
                <a:lnTo>
                  <a:pt x="1840577" y="18927"/>
                </a:lnTo>
                <a:lnTo>
                  <a:pt x="1882128" y="36460"/>
                </a:lnTo>
                <a:lnTo>
                  <a:pt x="1936844" y="76672"/>
                </a:lnTo>
                <a:lnTo>
                  <a:pt x="1966176" y="125856"/>
                </a:lnTo>
                <a:lnTo>
                  <a:pt x="2024762" y="140291"/>
                </a:lnTo>
                <a:lnTo>
                  <a:pt x="2074880" y="161825"/>
                </a:lnTo>
                <a:lnTo>
                  <a:pt x="2115378" y="189218"/>
                </a:lnTo>
                <a:lnTo>
                  <a:pt x="2145106" y="221229"/>
                </a:lnTo>
                <a:lnTo>
                  <a:pt x="2162909" y="256617"/>
                </a:lnTo>
                <a:lnTo>
                  <a:pt x="2167637" y="294141"/>
                </a:lnTo>
                <a:lnTo>
                  <a:pt x="2158137" y="332561"/>
                </a:lnTo>
                <a:lnTo>
                  <a:pt x="2155475" y="338189"/>
                </a:lnTo>
                <a:lnTo>
                  <a:pt x="2152500" y="343754"/>
                </a:lnTo>
                <a:lnTo>
                  <a:pt x="2149213" y="349250"/>
                </a:lnTo>
                <a:lnTo>
                  <a:pt x="2145615" y="354671"/>
                </a:lnTo>
                <a:lnTo>
                  <a:pt x="2179205" y="387197"/>
                </a:lnTo>
                <a:lnTo>
                  <a:pt x="2202202" y="421878"/>
                </a:lnTo>
                <a:lnTo>
                  <a:pt x="2214786" y="457869"/>
                </a:lnTo>
                <a:lnTo>
                  <a:pt x="2217139" y="494325"/>
                </a:lnTo>
                <a:lnTo>
                  <a:pt x="2209440" y="530400"/>
                </a:lnTo>
                <a:lnTo>
                  <a:pt x="2191869" y="565249"/>
                </a:lnTo>
                <a:lnTo>
                  <a:pt x="2164608" y="598026"/>
                </a:lnTo>
                <a:lnTo>
                  <a:pt x="2127836" y="627887"/>
                </a:lnTo>
                <a:lnTo>
                  <a:pt x="2081734" y="653985"/>
                </a:lnTo>
                <a:lnTo>
                  <a:pt x="2044692" y="669249"/>
                </a:lnTo>
                <a:lnTo>
                  <a:pt x="2004942" y="681427"/>
                </a:lnTo>
                <a:lnTo>
                  <a:pt x="1962988" y="690390"/>
                </a:lnTo>
                <a:lnTo>
                  <a:pt x="1919339" y="696009"/>
                </a:lnTo>
                <a:lnTo>
                  <a:pt x="1912832" y="732684"/>
                </a:lnTo>
                <a:lnTo>
                  <a:pt x="1895105" y="766785"/>
                </a:lnTo>
                <a:lnTo>
                  <a:pt x="1867358" y="797587"/>
                </a:lnTo>
                <a:lnTo>
                  <a:pt x="1830794" y="824362"/>
                </a:lnTo>
                <a:lnTo>
                  <a:pt x="1786615" y="846384"/>
                </a:lnTo>
                <a:lnTo>
                  <a:pt x="1736023" y="862927"/>
                </a:lnTo>
                <a:lnTo>
                  <a:pt x="1680219" y="873263"/>
                </a:lnTo>
                <a:lnTo>
                  <a:pt x="1620406" y="876667"/>
                </a:lnTo>
                <a:lnTo>
                  <a:pt x="1579687" y="874740"/>
                </a:lnTo>
                <a:lnTo>
                  <a:pt x="1539966" y="869428"/>
                </a:lnTo>
                <a:lnTo>
                  <a:pt x="1501800" y="860829"/>
                </a:lnTo>
                <a:lnTo>
                  <a:pt x="1465746" y="849044"/>
                </a:lnTo>
                <a:lnTo>
                  <a:pt x="1445139" y="881354"/>
                </a:lnTo>
                <a:lnTo>
                  <a:pt x="1417152" y="910429"/>
                </a:lnTo>
                <a:lnTo>
                  <a:pt x="1382672" y="935976"/>
                </a:lnTo>
                <a:lnTo>
                  <a:pt x="1342588" y="957702"/>
                </a:lnTo>
                <a:lnTo>
                  <a:pt x="1297788" y="975314"/>
                </a:lnTo>
                <a:lnTo>
                  <a:pt x="1249162" y="988519"/>
                </a:lnTo>
                <a:lnTo>
                  <a:pt x="1197597" y="997023"/>
                </a:lnTo>
                <a:lnTo>
                  <a:pt x="1143983" y="1000533"/>
                </a:lnTo>
                <a:lnTo>
                  <a:pt x="1089208" y="998756"/>
                </a:lnTo>
                <a:lnTo>
                  <a:pt x="1034161" y="991399"/>
                </a:lnTo>
                <a:lnTo>
                  <a:pt x="978783" y="977756"/>
                </a:lnTo>
                <a:lnTo>
                  <a:pt x="928377" y="958617"/>
                </a:lnTo>
                <a:lnTo>
                  <a:pt x="884000" y="934463"/>
                </a:lnTo>
                <a:lnTo>
                  <a:pt x="846709" y="905775"/>
                </a:lnTo>
                <a:lnTo>
                  <a:pt x="798823" y="920930"/>
                </a:lnTo>
                <a:lnTo>
                  <a:pt x="749257" y="931734"/>
                </a:lnTo>
                <a:lnTo>
                  <a:pt x="698660" y="938286"/>
                </a:lnTo>
                <a:lnTo>
                  <a:pt x="647678" y="940686"/>
                </a:lnTo>
                <a:lnTo>
                  <a:pt x="596958" y="939033"/>
                </a:lnTo>
                <a:lnTo>
                  <a:pt x="547148" y="933426"/>
                </a:lnTo>
                <a:lnTo>
                  <a:pt x="498895" y="923966"/>
                </a:lnTo>
                <a:lnTo>
                  <a:pt x="452846" y="910751"/>
                </a:lnTo>
                <a:lnTo>
                  <a:pt x="409648" y="893881"/>
                </a:lnTo>
                <a:lnTo>
                  <a:pt x="369948" y="873456"/>
                </a:lnTo>
                <a:lnTo>
                  <a:pt x="334394" y="849574"/>
                </a:lnTo>
                <a:lnTo>
                  <a:pt x="303632" y="822336"/>
                </a:lnTo>
                <a:lnTo>
                  <a:pt x="299441" y="817942"/>
                </a:lnTo>
                <a:lnTo>
                  <a:pt x="239501" y="817324"/>
                </a:lnTo>
                <a:lnTo>
                  <a:pt x="183848" y="807420"/>
                </a:lnTo>
                <a:lnTo>
                  <a:pt x="134849" y="789375"/>
                </a:lnTo>
                <a:lnTo>
                  <a:pt x="94867" y="764333"/>
                </a:lnTo>
                <a:lnTo>
                  <a:pt x="66266" y="733439"/>
                </a:lnTo>
                <a:lnTo>
                  <a:pt x="51410" y="697838"/>
                </a:lnTo>
                <a:lnTo>
                  <a:pt x="51039" y="667956"/>
                </a:lnTo>
                <a:lnTo>
                  <a:pt x="61075" y="639061"/>
                </a:lnTo>
                <a:lnTo>
                  <a:pt x="80978" y="612154"/>
                </a:lnTo>
                <a:lnTo>
                  <a:pt x="110211" y="588237"/>
                </a:lnTo>
                <a:lnTo>
                  <a:pt x="63138" y="565508"/>
                </a:lnTo>
                <a:lnTo>
                  <a:pt x="28572" y="536923"/>
                </a:lnTo>
                <a:lnTo>
                  <a:pt x="7273" y="504276"/>
                </a:lnTo>
                <a:lnTo>
                  <a:pt x="0" y="469363"/>
                </a:lnTo>
                <a:lnTo>
                  <a:pt x="7512" y="433980"/>
                </a:lnTo>
                <a:lnTo>
                  <a:pt x="30569" y="399922"/>
                </a:lnTo>
                <a:lnTo>
                  <a:pt x="62233" y="374062"/>
                </a:lnTo>
                <a:lnTo>
                  <a:pt x="102221" y="353735"/>
                </a:lnTo>
                <a:lnTo>
                  <a:pt x="148722" y="339660"/>
                </a:lnTo>
                <a:lnTo>
                  <a:pt x="199924" y="332561"/>
                </a:lnTo>
                <a:lnTo>
                  <a:pt x="201791" y="329449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57" name="object 18"/>
          <p:cNvSpPr>
            <a:spLocks/>
          </p:cNvSpPr>
          <p:nvPr/>
        </p:nvSpPr>
        <p:spPr bwMode="auto">
          <a:xfrm>
            <a:off x="6826250" y="5659438"/>
            <a:ext cx="130175" cy="19050"/>
          </a:xfrm>
          <a:custGeom>
            <a:avLst/>
            <a:gdLst>
              <a:gd name="T0" fmla="*/ 129857 w 130175"/>
              <a:gd name="T1" fmla="*/ 18453 h 19050"/>
              <a:gd name="T2" fmla="*/ 95967 w 130175"/>
              <a:gd name="T3" fmla="*/ 18488 h 19050"/>
              <a:gd name="T4" fmla="*/ 62647 w 130175"/>
              <a:gd name="T5" fmla="*/ 15370 h 19050"/>
              <a:gd name="T6" fmla="*/ 30468 w 130175"/>
              <a:gd name="T7" fmla="*/ 9180 h 19050"/>
              <a:gd name="T8" fmla="*/ 0 w 130175"/>
              <a:gd name="T9" fmla="*/ 0 h 190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0175"/>
              <a:gd name="T16" fmla="*/ 0 h 19050"/>
              <a:gd name="T17" fmla="*/ 130175 w 130175"/>
              <a:gd name="T18" fmla="*/ 19050 h 190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0175" h="19050">
                <a:moveTo>
                  <a:pt x="129857" y="18453"/>
                </a:moveTo>
                <a:lnTo>
                  <a:pt x="95967" y="18488"/>
                </a:lnTo>
                <a:lnTo>
                  <a:pt x="62647" y="15370"/>
                </a:lnTo>
                <a:lnTo>
                  <a:pt x="30468" y="91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58" name="object 19"/>
          <p:cNvSpPr>
            <a:spLocks/>
          </p:cNvSpPr>
          <p:nvPr/>
        </p:nvSpPr>
        <p:spPr bwMode="auto">
          <a:xfrm>
            <a:off x="7013575" y="5880100"/>
            <a:ext cx="57150" cy="9525"/>
          </a:xfrm>
          <a:custGeom>
            <a:avLst/>
            <a:gdLst>
              <a:gd name="T0" fmla="*/ 56819 w 57150"/>
              <a:gd name="T1" fmla="*/ 0 h 8889"/>
              <a:gd name="T2" fmla="*/ 42994 w 57150"/>
              <a:gd name="T3" fmla="*/ 3063 h 8889"/>
              <a:gd name="T4" fmla="*/ 28886 w 57150"/>
              <a:gd name="T5" fmla="*/ 5561 h 8889"/>
              <a:gd name="T6" fmla="*/ 14539 w 57150"/>
              <a:gd name="T7" fmla="*/ 7484 h 8889"/>
              <a:gd name="T8" fmla="*/ 0 w 57150"/>
              <a:gd name="T9" fmla="*/ 8826 h 8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150"/>
              <a:gd name="T16" fmla="*/ 0 h 8889"/>
              <a:gd name="T17" fmla="*/ 57150 w 57150"/>
              <a:gd name="T18" fmla="*/ 8889 h 8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150" h="8889">
                <a:moveTo>
                  <a:pt x="56819" y="0"/>
                </a:moveTo>
                <a:lnTo>
                  <a:pt x="42994" y="3063"/>
                </a:lnTo>
                <a:lnTo>
                  <a:pt x="28886" y="5561"/>
                </a:lnTo>
                <a:lnTo>
                  <a:pt x="14539" y="7484"/>
                </a:lnTo>
                <a:lnTo>
                  <a:pt x="0" y="882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59" name="object 20"/>
          <p:cNvSpPr>
            <a:spLocks/>
          </p:cNvSpPr>
          <p:nvPr/>
        </p:nvSpPr>
        <p:spPr bwMode="auto">
          <a:xfrm>
            <a:off x="7526338" y="5937250"/>
            <a:ext cx="33337" cy="39688"/>
          </a:xfrm>
          <a:custGeom>
            <a:avLst/>
            <a:gdLst>
              <a:gd name="T0" fmla="*/ 34226 w 34290"/>
              <a:gd name="T1" fmla="*/ 40271 h 40639"/>
              <a:gd name="T2" fmla="*/ 24369 w 34290"/>
              <a:gd name="T3" fmla="*/ 30635 h 40639"/>
              <a:gd name="T4" fmla="*/ 15365 w 34290"/>
              <a:gd name="T5" fmla="*/ 20697 h 40639"/>
              <a:gd name="T6" fmla="*/ 7235 w 34290"/>
              <a:gd name="T7" fmla="*/ 10478 h 40639"/>
              <a:gd name="T8" fmla="*/ 0 w 34290"/>
              <a:gd name="T9" fmla="*/ 0 h 406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290"/>
              <a:gd name="T16" fmla="*/ 0 h 40639"/>
              <a:gd name="T17" fmla="*/ 34290 w 34290"/>
              <a:gd name="T18" fmla="*/ 40639 h 406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290" h="40639">
                <a:moveTo>
                  <a:pt x="34226" y="40271"/>
                </a:moveTo>
                <a:lnTo>
                  <a:pt x="24369" y="30635"/>
                </a:lnTo>
                <a:lnTo>
                  <a:pt x="15365" y="20697"/>
                </a:lnTo>
                <a:lnTo>
                  <a:pt x="7235" y="10478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0" name="object 21"/>
          <p:cNvSpPr>
            <a:spLocks/>
          </p:cNvSpPr>
          <p:nvPr/>
        </p:nvSpPr>
        <p:spPr bwMode="auto">
          <a:xfrm>
            <a:off x="8178800" y="5876925"/>
            <a:ext cx="14288" cy="44450"/>
          </a:xfrm>
          <a:custGeom>
            <a:avLst/>
            <a:gdLst>
              <a:gd name="T0" fmla="*/ 13677 w 13970"/>
              <a:gd name="T1" fmla="*/ 0 h 44450"/>
              <a:gd name="T2" fmla="*/ 11683 w 13970"/>
              <a:gd name="T3" fmla="*/ 11204 h 44450"/>
              <a:gd name="T4" fmla="*/ 8734 w 13970"/>
              <a:gd name="T5" fmla="*/ 22321 h 44450"/>
              <a:gd name="T6" fmla="*/ 4837 w 13970"/>
              <a:gd name="T7" fmla="*/ 33327 h 44450"/>
              <a:gd name="T8" fmla="*/ 0 w 13970"/>
              <a:gd name="T9" fmla="*/ 44196 h 444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70"/>
              <a:gd name="T16" fmla="*/ 0 h 44450"/>
              <a:gd name="T17" fmla="*/ 13970 w 13970"/>
              <a:gd name="T18" fmla="*/ 44450 h 444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70" h="44450">
                <a:moveTo>
                  <a:pt x="13677" y="0"/>
                </a:moveTo>
                <a:lnTo>
                  <a:pt x="11683" y="11204"/>
                </a:lnTo>
                <a:lnTo>
                  <a:pt x="8734" y="22321"/>
                </a:lnTo>
                <a:lnTo>
                  <a:pt x="4837" y="33327"/>
                </a:lnTo>
                <a:lnTo>
                  <a:pt x="0" y="4419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1" name="object 22"/>
          <p:cNvSpPr>
            <a:spLocks/>
          </p:cNvSpPr>
          <p:nvPr/>
        </p:nvSpPr>
        <p:spPr bwMode="auto">
          <a:xfrm>
            <a:off x="8464550" y="5603875"/>
            <a:ext cx="166688" cy="165100"/>
          </a:xfrm>
          <a:custGeom>
            <a:avLst/>
            <a:gdLst>
              <a:gd name="T0" fmla="*/ 0 w 167004"/>
              <a:gd name="T1" fmla="*/ 0 h 165735"/>
              <a:gd name="T2" fmla="*/ 56881 w 167004"/>
              <a:gd name="T3" fmla="*/ 22244 h 165735"/>
              <a:gd name="T4" fmla="*/ 103326 w 167004"/>
              <a:gd name="T5" fmla="*/ 51211 h 165735"/>
              <a:gd name="T6" fmla="*/ 137999 w 167004"/>
              <a:gd name="T7" fmla="*/ 85575 h 165735"/>
              <a:gd name="T8" fmla="*/ 159561 w 167004"/>
              <a:gd name="T9" fmla="*/ 124010 h 165735"/>
              <a:gd name="T10" fmla="*/ 166674 w 167004"/>
              <a:gd name="T11" fmla="*/ 165188 h 1657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004"/>
              <a:gd name="T19" fmla="*/ 0 h 165735"/>
              <a:gd name="T20" fmla="*/ 167004 w 167004"/>
              <a:gd name="T21" fmla="*/ 165735 h 1657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004" h="165735">
                <a:moveTo>
                  <a:pt x="0" y="0"/>
                </a:moveTo>
                <a:lnTo>
                  <a:pt x="56881" y="22244"/>
                </a:lnTo>
                <a:lnTo>
                  <a:pt x="103326" y="51211"/>
                </a:lnTo>
                <a:lnTo>
                  <a:pt x="137999" y="85575"/>
                </a:lnTo>
                <a:lnTo>
                  <a:pt x="159561" y="124010"/>
                </a:lnTo>
                <a:lnTo>
                  <a:pt x="166674" y="165188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2" name="object 23"/>
          <p:cNvSpPr>
            <a:spLocks/>
          </p:cNvSpPr>
          <p:nvPr/>
        </p:nvSpPr>
        <p:spPr bwMode="auto">
          <a:xfrm>
            <a:off x="8783638" y="5427663"/>
            <a:ext cx="74612" cy="61912"/>
          </a:xfrm>
          <a:custGeom>
            <a:avLst/>
            <a:gdLst>
              <a:gd name="T0" fmla="*/ 74218 w 74295"/>
              <a:gd name="T1" fmla="*/ 0 h 62229"/>
              <a:gd name="T2" fmla="*/ 60127 w 74295"/>
              <a:gd name="T3" fmla="*/ 17395 h 62229"/>
              <a:gd name="T4" fmla="*/ 42933 w 74295"/>
              <a:gd name="T5" fmla="*/ 33623 h 62229"/>
              <a:gd name="T6" fmla="*/ 22828 w 74295"/>
              <a:gd name="T7" fmla="*/ 48527 h 62229"/>
              <a:gd name="T8" fmla="*/ 0 w 74295"/>
              <a:gd name="T9" fmla="*/ 61950 h 622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295"/>
              <a:gd name="T16" fmla="*/ 0 h 62229"/>
              <a:gd name="T17" fmla="*/ 74295 w 74295"/>
              <a:gd name="T18" fmla="*/ 62229 h 622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295" h="62229">
                <a:moveTo>
                  <a:pt x="74218" y="0"/>
                </a:moveTo>
                <a:lnTo>
                  <a:pt x="60127" y="17395"/>
                </a:lnTo>
                <a:lnTo>
                  <a:pt x="42933" y="33623"/>
                </a:lnTo>
                <a:lnTo>
                  <a:pt x="22828" y="48527"/>
                </a:lnTo>
                <a:lnTo>
                  <a:pt x="0" y="6195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3" name="object 24"/>
          <p:cNvSpPr>
            <a:spLocks/>
          </p:cNvSpPr>
          <p:nvPr/>
        </p:nvSpPr>
        <p:spPr bwMode="auto">
          <a:xfrm>
            <a:off x="8680450" y="5197475"/>
            <a:ext cx="3175" cy="30163"/>
          </a:xfrm>
          <a:custGeom>
            <a:avLst/>
            <a:gdLst>
              <a:gd name="T0" fmla="*/ 0 w 4445"/>
              <a:gd name="T1" fmla="*/ 0 h 29845"/>
              <a:gd name="T2" fmla="*/ 1840 w 4445"/>
              <a:gd name="T3" fmla="*/ 7265 h 29845"/>
              <a:gd name="T4" fmla="*/ 3109 w 4445"/>
              <a:gd name="T5" fmla="*/ 14573 h 29845"/>
              <a:gd name="T6" fmla="*/ 3805 w 4445"/>
              <a:gd name="T7" fmla="*/ 21909 h 29845"/>
              <a:gd name="T8" fmla="*/ 3924 w 4445"/>
              <a:gd name="T9" fmla="*/ 29260 h 298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45"/>
              <a:gd name="T16" fmla="*/ 0 h 29845"/>
              <a:gd name="T17" fmla="*/ 4445 w 4445"/>
              <a:gd name="T18" fmla="*/ 29845 h 298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45" h="29845">
                <a:moveTo>
                  <a:pt x="0" y="0"/>
                </a:moveTo>
                <a:lnTo>
                  <a:pt x="1840" y="7265"/>
                </a:lnTo>
                <a:lnTo>
                  <a:pt x="3109" y="14573"/>
                </a:lnTo>
                <a:lnTo>
                  <a:pt x="3805" y="21909"/>
                </a:lnTo>
                <a:lnTo>
                  <a:pt x="3924" y="2926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4" name="object 25"/>
          <p:cNvSpPr>
            <a:spLocks/>
          </p:cNvSpPr>
          <p:nvPr/>
        </p:nvSpPr>
        <p:spPr bwMode="auto">
          <a:xfrm>
            <a:off x="8205788" y="5126038"/>
            <a:ext cx="38100" cy="38100"/>
          </a:xfrm>
          <a:custGeom>
            <a:avLst/>
            <a:gdLst>
              <a:gd name="T0" fmla="*/ 0 w 38100"/>
              <a:gd name="T1" fmla="*/ 37299 h 37464"/>
              <a:gd name="T2" fmla="*/ 7832 w 38100"/>
              <a:gd name="T3" fmla="*/ 27362 h 37464"/>
              <a:gd name="T4" fmla="*/ 16805 w 38100"/>
              <a:gd name="T5" fmla="*/ 17806 h 37464"/>
              <a:gd name="T6" fmla="*/ 26878 w 38100"/>
              <a:gd name="T7" fmla="*/ 8673 h 37464"/>
              <a:gd name="T8" fmla="*/ 38011 w 38100"/>
              <a:gd name="T9" fmla="*/ 0 h 37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100"/>
              <a:gd name="T16" fmla="*/ 0 h 37464"/>
              <a:gd name="T17" fmla="*/ 38100 w 38100"/>
              <a:gd name="T18" fmla="*/ 37464 h 374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100" h="37464">
                <a:moveTo>
                  <a:pt x="0" y="37299"/>
                </a:moveTo>
                <a:lnTo>
                  <a:pt x="7832" y="27362"/>
                </a:lnTo>
                <a:lnTo>
                  <a:pt x="16805" y="17806"/>
                </a:lnTo>
                <a:lnTo>
                  <a:pt x="26878" y="8673"/>
                </a:lnTo>
                <a:lnTo>
                  <a:pt x="38011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5" name="object 26"/>
          <p:cNvSpPr>
            <a:spLocks/>
          </p:cNvSpPr>
          <p:nvPr/>
        </p:nvSpPr>
        <p:spPr bwMode="auto">
          <a:xfrm>
            <a:off x="7850188" y="5149850"/>
            <a:ext cx="19050" cy="31750"/>
          </a:xfrm>
          <a:custGeom>
            <a:avLst/>
            <a:gdLst>
              <a:gd name="T0" fmla="*/ 0 w 18415"/>
              <a:gd name="T1" fmla="*/ 32169 h 32385"/>
              <a:gd name="T2" fmla="*/ 3372 w 18415"/>
              <a:gd name="T3" fmla="*/ 23874 h 32385"/>
              <a:gd name="T4" fmla="*/ 7573 w 18415"/>
              <a:gd name="T5" fmla="*/ 15732 h 32385"/>
              <a:gd name="T6" fmla="*/ 12592 w 18415"/>
              <a:gd name="T7" fmla="*/ 7766 h 32385"/>
              <a:gd name="T8" fmla="*/ 18415 w 18415"/>
              <a:gd name="T9" fmla="*/ 0 h 32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15"/>
              <a:gd name="T16" fmla="*/ 0 h 32385"/>
              <a:gd name="T17" fmla="*/ 18415 w 18415"/>
              <a:gd name="T18" fmla="*/ 32385 h 32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15" h="32385">
                <a:moveTo>
                  <a:pt x="0" y="32169"/>
                </a:moveTo>
                <a:lnTo>
                  <a:pt x="3372" y="23874"/>
                </a:lnTo>
                <a:lnTo>
                  <a:pt x="7573" y="15732"/>
                </a:lnTo>
                <a:lnTo>
                  <a:pt x="12592" y="7766"/>
                </a:lnTo>
                <a:lnTo>
                  <a:pt x="18415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6" name="object 27"/>
          <p:cNvSpPr>
            <a:spLocks/>
          </p:cNvSpPr>
          <p:nvPr/>
        </p:nvSpPr>
        <p:spPr bwMode="auto">
          <a:xfrm>
            <a:off x="7432675" y="5192713"/>
            <a:ext cx="66675" cy="31750"/>
          </a:xfrm>
          <a:custGeom>
            <a:avLst/>
            <a:gdLst>
              <a:gd name="T0" fmla="*/ 0 w 66675"/>
              <a:gd name="T1" fmla="*/ 0 h 31750"/>
              <a:gd name="T2" fmla="*/ 17789 w 66675"/>
              <a:gd name="T3" fmla="*/ 6861 h 31750"/>
              <a:gd name="T4" fmla="*/ 34856 w 66675"/>
              <a:gd name="T5" fmla="*/ 14365 h 31750"/>
              <a:gd name="T6" fmla="*/ 51154 w 66675"/>
              <a:gd name="T7" fmla="*/ 22490 h 31750"/>
              <a:gd name="T8" fmla="*/ 66636 w 66675"/>
              <a:gd name="T9" fmla="*/ 31216 h 317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675"/>
              <a:gd name="T16" fmla="*/ 0 h 31750"/>
              <a:gd name="T17" fmla="*/ 66675 w 66675"/>
              <a:gd name="T18" fmla="*/ 31750 h 317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675" h="31750">
                <a:moveTo>
                  <a:pt x="0" y="0"/>
                </a:moveTo>
                <a:lnTo>
                  <a:pt x="17789" y="6861"/>
                </a:lnTo>
                <a:lnTo>
                  <a:pt x="34856" y="14365"/>
                </a:lnTo>
                <a:lnTo>
                  <a:pt x="51154" y="22490"/>
                </a:lnTo>
                <a:lnTo>
                  <a:pt x="66636" y="3121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7" name="object 28"/>
          <p:cNvSpPr>
            <a:spLocks/>
          </p:cNvSpPr>
          <p:nvPr/>
        </p:nvSpPr>
        <p:spPr bwMode="auto">
          <a:xfrm>
            <a:off x="6915150" y="5405438"/>
            <a:ext cx="12700" cy="31750"/>
          </a:xfrm>
          <a:custGeom>
            <a:avLst/>
            <a:gdLst>
              <a:gd name="T0" fmla="*/ 11620 w 12065"/>
              <a:gd name="T1" fmla="*/ 32842 h 33020"/>
              <a:gd name="T2" fmla="*/ 7925 w 12065"/>
              <a:gd name="T3" fmla="*/ 24747 h 33020"/>
              <a:gd name="T4" fmla="*/ 4752 w 12065"/>
              <a:gd name="T5" fmla="*/ 16568 h 33020"/>
              <a:gd name="T6" fmla="*/ 2108 w 12065"/>
              <a:gd name="T7" fmla="*/ 8315 h 33020"/>
              <a:gd name="T8" fmla="*/ 0 w 12065"/>
              <a:gd name="T9" fmla="*/ 0 h 330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65"/>
              <a:gd name="T16" fmla="*/ 0 h 33020"/>
              <a:gd name="T17" fmla="*/ 12065 w 12065"/>
              <a:gd name="T18" fmla="*/ 33020 h 330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65" h="33020">
                <a:moveTo>
                  <a:pt x="11620" y="32842"/>
                </a:moveTo>
                <a:lnTo>
                  <a:pt x="7925" y="24747"/>
                </a:lnTo>
                <a:lnTo>
                  <a:pt x="4752" y="16568"/>
                </a:lnTo>
                <a:lnTo>
                  <a:pt x="2108" y="831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7072313" y="5227638"/>
            <a:ext cx="1341437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site </a:t>
            </a: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0.5927</a:t>
            </a:r>
            <a:endParaRPr sz="2000">
              <a:latin typeface="Calibri"/>
              <a:cs typeface="Calibri"/>
            </a:endParaRPr>
          </a:p>
          <a:p>
            <a:pPr marL="63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bond =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1470" name="object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6A0E578-9B92-490F-85A9-31E1D0C5F87F}" type="slidenum">
              <a:rPr lang="en-US" smtClean="0"/>
              <a:pPr marL="25400"/>
              <a:t>33</a:t>
            </a:fld>
            <a:endParaRPr lang="th-TH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46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6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68" name="object 5"/>
          <p:cNvSpPr txBox="1">
            <a:spLocks noChangeArrowheads="1"/>
          </p:cNvSpPr>
          <p:nvPr/>
        </p:nvSpPr>
        <p:spPr bwMode="auto">
          <a:xfrm>
            <a:off x="4727575" y="1116013"/>
            <a:ext cx="3778250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6FC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Percolation threshold: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 fraction of edges needed  to be added before the  giant component appears</a:t>
            </a:r>
          </a:p>
        </p:txBody>
      </p:sp>
      <p:sp>
        <p:nvSpPr>
          <p:cNvPr id="62469" name="object 6"/>
          <p:cNvSpPr txBox="1">
            <a:spLocks noChangeArrowheads="1"/>
          </p:cNvSpPr>
          <p:nvPr/>
        </p:nvSpPr>
        <p:spPr bwMode="auto">
          <a:xfrm>
            <a:off x="4727575" y="3627438"/>
            <a:ext cx="3760788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Erdös-Rényi network,  as the average degree  increases to </a:t>
            </a:r>
            <a:r>
              <a:rPr lang="th-TH" sz="24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=1</a:t>
            </a:r>
            <a:r>
              <a:rPr lang="th-TH" sz="2400">
                <a:latin typeface="Tahoma" pitchFamily="34" charset="0"/>
                <a:cs typeface="Tahoma" pitchFamily="34" charset="0"/>
              </a:rPr>
              <a:t>, a  giant component  suddenly appears</a:t>
            </a:r>
          </a:p>
        </p:txBody>
      </p:sp>
      <p:sp>
        <p:nvSpPr>
          <p:cNvPr id="62470" name="object 7"/>
          <p:cNvSpPr>
            <a:spLocks noChangeArrowheads="1"/>
          </p:cNvSpPr>
          <p:nvPr/>
        </p:nvSpPr>
        <p:spPr bwMode="auto">
          <a:xfrm>
            <a:off x="258763" y="254000"/>
            <a:ext cx="79025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 on </a:t>
            </a:r>
            <a:r>
              <a:rPr dirty="0"/>
              <a:t>a </a:t>
            </a:r>
            <a:r>
              <a:rPr spc="-5" dirty="0"/>
              <a:t>Random</a:t>
            </a:r>
            <a:r>
              <a:rPr spc="-75" dirty="0"/>
              <a:t> </a:t>
            </a:r>
            <a:r>
              <a:rPr spc="-5" dirty="0"/>
              <a:t>Graph</a:t>
            </a:r>
          </a:p>
        </p:txBody>
      </p:sp>
      <p:sp>
        <p:nvSpPr>
          <p:cNvPr id="62472" name="object 9"/>
          <p:cNvSpPr>
            <a:spLocks noChangeArrowheads="1"/>
          </p:cNvSpPr>
          <p:nvPr/>
        </p:nvSpPr>
        <p:spPr bwMode="auto">
          <a:xfrm>
            <a:off x="666750" y="3514725"/>
            <a:ext cx="3525838" cy="28114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3" name="object 10"/>
          <p:cNvSpPr>
            <a:spLocks noChangeArrowheads="1"/>
          </p:cNvSpPr>
          <p:nvPr/>
        </p:nvSpPr>
        <p:spPr bwMode="auto">
          <a:xfrm>
            <a:off x="855663" y="3705225"/>
            <a:ext cx="3148012" cy="24336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4" name="object 11"/>
          <p:cNvSpPr>
            <a:spLocks noChangeArrowheads="1"/>
          </p:cNvSpPr>
          <p:nvPr/>
        </p:nvSpPr>
        <p:spPr bwMode="auto">
          <a:xfrm>
            <a:off x="809625" y="952500"/>
            <a:ext cx="3267075" cy="28019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5" name="object 12"/>
          <p:cNvSpPr>
            <a:spLocks noChangeArrowheads="1"/>
          </p:cNvSpPr>
          <p:nvPr/>
        </p:nvSpPr>
        <p:spPr bwMode="auto">
          <a:xfrm>
            <a:off x="1000125" y="1143000"/>
            <a:ext cx="2890838" cy="24209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2477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05B4497-75E7-47E7-BFD4-9999311A20D6}" type="slidenum">
              <a:rPr lang="en-US" smtClean="0"/>
              <a:pPr marL="25400"/>
              <a:t>34</a:t>
            </a:fld>
            <a:endParaRPr lang="th-TH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49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4425" y="2878138"/>
            <a:ext cx="7153275" cy="661987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0" spc="-15" dirty="0">
                <a:solidFill>
                  <a:srgbClr val="C00000"/>
                </a:solidFill>
                <a:latin typeface="Calibri"/>
                <a:cs typeface="Calibri"/>
              </a:rPr>
              <a:t>What </a:t>
            </a:r>
            <a:r>
              <a:rPr b="0" spc="-5" dirty="0">
                <a:solidFill>
                  <a:srgbClr val="C00000"/>
                </a:solidFill>
                <a:latin typeface="Calibri"/>
                <a:cs typeface="Calibri"/>
              </a:rPr>
              <a:t>happens </a:t>
            </a:r>
            <a:r>
              <a:rPr b="0" spc="-20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b="0" i="1" dirty="0">
                <a:solidFill>
                  <a:srgbClr val="C00000"/>
                </a:solidFill>
                <a:latin typeface="Consolas"/>
                <a:cs typeface="Consolas"/>
              </a:rPr>
              <a:t>G</a:t>
            </a:r>
            <a:r>
              <a:rPr b="0" i="1" baseline="-20833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b="0" i="1" spc="-1252" baseline="-20833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b="0" dirty="0">
                <a:solidFill>
                  <a:srgbClr val="C00000"/>
                </a:solidFill>
                <a:latin typeface="Calibri"/>
                <a:cs typeface="Calibri"/>
              </a:rPr>
              <a:t>when </a:t>
            </a:r>
            <a:r>
              <a:rPr b="0" spc="-15" dirty="0">
                <a:solidFill>
                  <a:srgbClr val="C00000"/>
                </a:solidFill>
                <a:latin typeface="Calibri"/>
                <a:cs typeface="Calibri"/>
              </a:rPr>
              <a:t>we vary </a:t>
            </a:r>
            <a:r>
              <a:rPr b="0" i="1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b="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349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AAC0143-77A5-4766-AC4D-1EC693B699BA}" type="slidenum">
              <a:rPr lang="en-US" smtClean="0"/>
              <a:pPr marL="25400"/>
              <a:t>35</a:t>
            </a:fld>
            <a:endParaRPr lang="th-TH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553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553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5022850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Remember, </a:t>
            </a:r>
            <a:r>
              <a:rPr sz="2400" spc="-5" dirty="0">
                <a:latin typeface="Tahoma"/>
                <a:cs typeface="Tahoma"/>
              </a:rPr>
              <a:t>the expected degree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575" y="2859088"/>
            <a:ext cx="6269038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we </a:t>
            </a:r>
            <a:r>
              <a:rPr sz="2400" spc="-10" dirty="0">
                <a:latin typeface="Tahoma"/>
                <a:cs typeface="Tahoma"/>
              </a:rPr>
              <a:t>want </a:t>
            </a:r>
            <a:r>
              <a:rPr sz="2400" dirty="0">
                <a:latin typeface="Consolas"/>
                <a:cs typeface="Consolas"/>
              </a:rPr>
              <a:t>E[</a:t>
            </a:r>
            <a:r>
              <a:rPr sz="2400" i="1" dirty="0">
                <a:latin typeface="Consolas"/>
                <a:cs typeface="Consolas"/>
              </a:rPr>
              <a:t>K</a:t>
            </a:r>
            <a:r>
              <a:rPr sz="2400" dirty="0">
                <a:latin typeface="Consolas"/>
                <a:cs typeface="Consolas"/>
              </a:rPr>
              <a:t>]</a:t>
            </a:r>
            <a:r>
              <a:rPr sz="2400" spc="-555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being independent of </a:t>
            </a:r>
            <a:r>
              <a:rPr sz="2400" i="1" dirty="0">
                <a:latin typeface="Consolas"/>
                <a:cs typeface="Consolas"/>
              </a:rPr>
              <a:t>n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775" y="3663950"/>
            <a:ext cx="654050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10" dirty="0">
                <a:latin typeface="Tahoma"/>
                <a:cs typeface="Tahoma"/>
              </a:rPr>
              <a:t>et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5543" name="object 8"/>
          <p:cNvSpPr>
            <a:spLocks noChangeArrowheads="1"/>
          </p:cNvSpPr>
          <p:nvPr/>
        </p:nvSpPr>
        <p:spPr bwMode="auto">
          <a:xfrm>
            <a:off x="258763" y="234950"/>
            <a:ext cx="6392862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5544" name="object 9"/>
          <p:cNvSpPr>
            <a:spLocks noChangeArrowheads="1"/>
          </p:cNvSpPr>
          <p:nvPr/>
        </p:nvSpPr>
        <p:spPr bwMode="auto">
          <a:xfrm>
            <a:off x="6035675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5545" name="object 10"/>
          <p:cNvSpPr>
            <a:spLocks noChangeArrowheads="1"/>
          </p:cNvSpPr>
          <p:nvPr/>
        </p:nvSpPr>
        <p:spPr bwMode="auto">
          <a:xfrm>
            <a:off x="6378575" y="561975"/>
            <a:ext cx="768350" cy="4460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Back to Node Degrees of</a:t>
            </a:r>
            <a:r>
              <a:rPr spc="-60" dirty="0"/>
              <a:t>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i="1" baseline="-20833" dirty="0">
                <a:latin typeface="Consolas"/>
                <a:cs typeface="Consolas"/>
              </a:rPr>
              <a:t>np</a:t>
            </a:r>
            <a:endParaRPr baseline="-20833">
              <a:latin typeface="Consolas"/>
              <a:cs typeface="Consolas"/>
            </a:endParaRPr>
          </a:p>
        </p:txBody>
      </p:sp>
      <p:sp>
        <p:nvSpPr>
          <p:cNvPr id="65547" name="object 12"/>
          <p:cNvSpPr>
            <a:spLocks/>
          </p:cNvSpPr>
          <p:nvPr/>
        </p:nvSpPr>
        <p:spPr bwMode="auto">
          <a:xfrm>
            <a:off x="3505200" y="1643063"/>
            <a:ext cx="2138363" cy="793750"/>
          </a:xfrm>
          <a:custGeom>
            <a:avLst/>
            <a:gdLst>
              <a:gd name="T0" fmla="*/ 0 w 2138045"/>
              <a:gd name="T1" fmla="*/ 0 h 794385"/>
              <a:gd name="T2" fmla="*/ 2138044 w 2138045"/>
              <a:gd name="T3" fmla="*/ 0 h 794385"/>
              <a:gd name="T4" fmla="*/ 2138044 w 2138045"/>
              <a:gd name="T5" fmla="*/ 794397 h 794385"/>
              <a:gd name="T6" fmla="*/ 0 w 2138045"/>
              <a:gd name="T7" fmla="*/ 794397 h 794385"/>
              <a:gd name="T8" fmla="*/ 0 w 213804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38045"/>
              <a:gd name="T16" fmla="*/ 0 h 794385"/>
              <a:gd name="T17" fmla="*/ 2138045 w 213804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38045" h="794385">
                <a:moveTo>
                  <a:pt x="0" y="0"/>
                </a:moveTo>
                <a:lnTo>
                  <a:pt x="2138044" y="0"/>
                </a:lnTo>
                <a:lnTo>
                  <a:pt x="2138044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3505200" y="1643063"/>
            <a:ext cx="2138363" cy="793750"/>
          </a:xfrm>
          <a:prstGeom prst="rect">
            <a:avLst/>
          </a:prstGeom>
          <a:solidFill>
            <a:srgbClr val="FFFFFF"/>
          </a:solidFill>
          <a:ln w="25399">
            <a:solidFill>
              <a:srgbClr val="9BBA58"/>
            </a:solidFill>
          </a:ln>
        </p:spPr>
        <p:txBody>
          <a:bodyPr lIns="0" tIns="150495" rIns="0" bIns="0">
            <a:spAutoFit/>
          </a:bodyPr>
          <a:lstStyle/>
          <a:p>
            <a:pPr marL="177165" fontAlgn="auto">
              <a:spcBef>
                <a:spcPts val="1185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E[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np</a:t>
            </a:r>
            <a:endParaRPr>
              <a:latin typeface="Consolas"/>
              <a:cs typeface="Consolas"/>
            </a:endParaRPr>
          </a:p>
        </p:txBody>
      </p:sp>
      <p:sp>
        <p:nvSpPr>
          <p:cNvPr id="65549" name="object 14"/>
          <p:cNvSpPr>
            <a:spLocks/>
          </p:cNvSpPr>
          <p:nvPr/>
        </p:nvSpPr>
        <p:spPr bwMode="auto">
          <a:xfrm>
            <a:off x="3714750" y="3429000"/>
            <a:ext cx="1743075" cy="793750"/>
          </a:xfrm>
          <a:custGeom>
            <a:avLst/>
            <a:gdLst>
              <a:gd name="T0" fmla="*/ 0 w 1743710"/>
              <a:gd name="T1" fmla="*/ 0 h 794385"/>
              <a:gd name="T2" fmla="*/ 1743697 w 1743710"/>
              <a:gd name="T3" fmla="*/ 0 h 794385"/>
              <a:gd name="T4" fmla="*/ 1743697 w 1743710"/>
              <a:gd name="T5" fmla="*/ 794397 h 794385"/>
              <a:gd name="T6" fmla="*/ 0 w 1743710"/>
              <a:gd name="T7" fmla="*/ 794397 h 794385"/>
              <a:gd name="T8" fmla="*/ 0 w 174371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3710"/>
              <a:gd name="T16" fmla="*/ 0 h 794385"/>
              <a:gd name="T17" fmla="*/ 1743710 w 174371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3710" h="794385">
                <a:moveTo>
                  <a:pt x="0" y="0"/>
                </a:moveTo>
                <a:lnTo>
                  <a:pt x="1743697" y="0"/>
                </a:lnTo>
                <a:lnTo>
                  <a:pt x="1743697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3714750" y="3429000"/>
            <a:ext cx="1743075" cy="79375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50495" rIns="0" bIns="0">
            <a:spAutoFit/>
          </a:bodyPr>
          <a:lstStyle/>
          <a:p>
            <a:pPr marL="175260" fontAlgn="auto">
              <a:spcBef>
                <a:spcPts val="1185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114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i="1" dirty="0">
                <a:latin typeface="Consolas"/>
                <a:cs typeface="Consolas"/>
              </a:rPr>
              <a:t>n</a:t>
            </a:r>
            <a:endParaRPr>
              <a:latin typeface="Consolas"/>
              <a:cs typeface="Consolas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5552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3BF890D-33D0-4849-BA97-1EE54B8B1B0F}" type="slidenum">
              <a:rPr lang="en-US" smtClean="0"/>
              <a:pPr marL="25400"/>
              <a:t>36</a:t>
            </a:fld>
            <a:endParaRPr lang="th-TH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758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8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88" name="object 5"/>
          <p:cNvSpPr>
            <a:spLocks noChangeArrowheads="1"/>
          </p:cNvSpPr>
          <p:nvPr/>
        </p:nvSpPr>
        <p:spPr bwMode="auto">
          <a:xfrm>
            <a:off x="290513" y="330200"/>
            <a:ext cx="7920037" cy="67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tIns="80517"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5" dirty="0"/>
              <a:t>Probability of a Node Being</a:t>
            </a:r>
            <a:r>
              <a:rPr sz="3200" spc="-60" dirty="0"/>
              <a:t> </a:t>
            </a:r>
            <a:r>
              <a:rPr sz="3200" spc="-5" dirty="0"/>
              <a:t>Isolated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3556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b="1" spc="-5" dirty="0">
                <a:solidFill>
                  <a:srgbClr val="00AF50"/>
                </a:solidFill>
              </a:rPr>
              <a:t>Observation: </a:t>
            </a:r>
            <a:r>
              <a:rPr spc="-5" dirty="0"/>
              <a:t>If we build </a:t>
            </a:r>
            <a:r>
              <a:rPr dirty="0"/>
              <a:t>a </a:t>
            </a:r>
            <a:r>
              <a:rPr spc="-10" dirty="0"/>
              <a:t>random </a:t>
            </a:r>
            <a:r>
              <a:rPr spc="-15" dirty="0"/>
              <a:t>graph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i="1" baseline="-20833" dirty="0">
                <a:latin typeface="Consolas"/>
                <a:cs typeface="Consolas"/>
              </a:rPr>
              <a:t>np</a:t>
            </a:r>
            <a:r>
              <a:rPr i="1" spc="-419" baseline="-20833" dirty="0">
                <a:latin typeface="Consolas"/>
                <a:cs typeface="Consolas"/>
              </a:rPr>
              <a:t> </a:t>
            </a:r>
            <a:r>
              <a:rPr spc="-5" dirty="0"/>
              <a:t>with</a:t>
            </a:r>
            <a:endParaRPr>
              <a:latin typeface="Consolas"/>
              <a:cs typeface="Consolas"/>
            </a:endParaRPr>
          </a:p>
          <a:p>
            <a:pPr marL="355600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i="1" dirty="0">
                <a:latin typeface="Consolas"/>
                <a:cs typeface="Consolas"/>
              </a:rPr>
              <a:t>n</a:t>
            </a:r>
            <a:r>
              <a:rPr dirty="0"/>
              <a:t>, </a:t>
            </a:r>
            <a:r>
              <a:rPr spc="-5" dirty="0"/>
              <a:t>we will </a:t>
            </a:r>
            <a:r>
              <a:rPr spc="-15" dirty="0"/>
              <a:t>have </a:t>
            </a:r>
            <a:r>
              <a:rPr spc="-10" dirty="0"/>
              <a:t>many </a:t>
            </a:r>
            <a:r>
              <a:rPr spc="-5" dirty="0"/>
              <a:t>isolated</a:t>
            </a:r>
            <a:r>
              <a:rPr spc="40" dirty="0"/>
              <a:t> </a:t>
            </a:r>
            <a:r>
              <a:rPr spc="-5" dirty="0"/>
              <a:t>nodes</a:t>
            </a:r>
          </a:p>
          <a:p>
            <a:pPr marL="0" indent="0" eaLnBrk="1" fontAlgn="auto" hangingPunct="1">
              <a:spcBef>
                <a:spcPts val="50"/>
              </a:spcBef>
              <a:spcAft>
                <a:spcPts val="0"/>
              </a:spcAft>
              <a:defRPr/>
            </a:pPr>
            <a:endParaRPr sz="3550">
              <a:latin typeface="Times New Roman"/>
              <a:cs typeface="Times New Roman"/>
            </a:endParaRPr>
          </a:p>
          <a:p>
            <a:pPr marL="3556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b="1" spc="-5" dirty="0">
                <a:solidFill>
                  <a:srgbClr val="00AF50"/>
                </a:solidFill>
              </a:rPr>
              <a:t>Why?</a:t>
            </a:r>
          </a:p>
          <a:p>
            <a:pPr marL="0" indent="0" eaLnBrk="1" fontAlgn="auto" hangingPunct="1">
              <a:spcBef>
                <a:spcPts val="5"/>
              </a:spcBef>
              <a:spcAft>
                <a:spcPts val="0"/>
              </a:spcAft>
              <a:defRPr/>
            </a:pPr>
            <a:endParaRPr/>
          </a:p>
          <a:p>
            <a:pPr marL="238125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>
                <a:latin typeface="Consolas"/>
                <a:cs typeface="Consolas"/>
              </a:rPr>
              <a:t>Pr[</a:t>
            </a:r>
            <a:r>
              <a:rPr sz="2800" i="1" dirty="0">
                <a:latin typeface="Consolas"/>
                <a:cs typeface="Consolas"/>
              </a:rPr>
              <a:t>v </a:t>
            </a:r>
            <a:r>
              <a:rPr sz="2800" dirty="0">
                <a:latin typeface="Consolas"/>
                <a:cs typeface="Consolas"/>
              </a:rPr>
              <a:t>has degree 0] = </a:t>
            </a:r>
            <a:r>
              <a:rPr sz="2800" spc="5" dirty="0">
                <a:latin typeface="Consolas"/>
                <a:cs typeface="Consolas"/>
              </a:rPr>
              <a:t>(1–</a:t>
            </a:r>
            <a:r>
              <a:rPr sz="2800" i="1" spc="5" dirty="0">
                <a:latin typeface="Consolas"/>
                <a:cs typeface="Consolas"/>
              </a:rPr>
              <a:t>p</a:t>
            </a:r>
            <a:r>
              <a:rPr sz="2800" spc="5" dirty="0">
                <a:latin typeface="Consolas"/>
                <a:cs typeface="Consolas"/>
              </a:rPr>
              <a:t>)</a:t>
            </a:r>
            <a:r>
              <a:rPr sz="2775" i="1" spc="7" baseline="25525" dirty="0">
                <a:latin typeface="Consolas"/>
                <a:cs typeface="Consolas"/>
              </a:rPr>
              <a:t>n</a:t>
            </a:r>
            <a:r>
              <a:rPr sz="2775" spc="7" baseline="25525" dirty="0">
                <a:latin typeface="Consolas"/>
                <a:cs typeface="Consolas"/>
              </a:rPr>
              <a:t>–1 </a:t>
            </a:r>
            <a:r>
              <a:rPr sz="2800" dirty="0">
                <a:latin typeface="Consolas"/>
                <a:cs typeface="Consolas"/>
              </a:rPr>
              <a:t>=</a:t>
            </a:r>
            <a:r>
              <a:rPr sz="2800" spc="-170" dirty="0">
                <a:latin typeface="Consolas"/>
                <a:cs typeface="Consolas"/>
              </a:rPr>
              <a:t> </a:t>
            </a:r>
            <a:r>
              <a:rPr sz="2800" spc="-70" dirty="0">
                <a:latin typeface="Consolas"/>
                <a:cs typeface="Consolas"/>
              </a:rPr>
              <a:t>(1–</a:t>
            </a:r>
            <a:r>
              <a:rPr sz="3600" i="1" spc="-104" baseline="25462" dirty="0">
                <a:latin typeface="Consolas"/>
                <a:cs typeface="Consolas"/>
              </a:rPr>
              <a:t>c</a:t>
            </a:r>
            <a:r>
              <a:rPr sz="2800" i="1" spc="-70" dirty="0">
                <a:latin typeface="Consolas"/>
                <a:cs typeface="Consolas"/>
              </a:rPr>
              <a:t>/</a:t>
            </a:r>
            <a:r>
              <a:rPr sz="3600" i="1" spc="-104" baseline="-20833" dirty="0">
                <a:latin typeface="Consolas"/>
                <a:cs typeface="Consolas"/>
              </a:rPr>
              <a:t>n–</a:t>
            </a:r>
            <a:r>
              <a:rPr sz="3600" spc="-104" baseline="-20833" dirty="0">
                <a:latin typeface="Consolas"/>
                <a:cs typeface="Consolas"/>
              </a:rPr>
              <a:t>1</a:t>
            </a:r>
            <a:r>
              <a:rPr sz="2800" spc="-70" dirty="0">
                <a:latin typeface="Consolas"/>
                <a:cs typeface="Consolas"/>
              </a:rPr>
              <a:t>)</a:t>
            </a:r>
            <a:r>
              <a:rPr sz="2775" i="1" spc="-104" baseline="25525" dirty="0">
                <a:latin typeface="Consolas"/>
                <a:cs typeface="Consolas"/>
              </a:rPr>
              <a:t>n</a:t>
            </a:r>
            <a:r>
              <a:rPr sz="2775" spc="-104" baseline="25525" dirty="0">
                <a:latin typeface="Consolas"/>
                <a:cs typeface="Consolas"/>
              </a:rPr>
              <a:t>–1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67591" name="object 8"/>
          <p:cNvSpPr txBox="1">
            <a:spLocks noChangeArrowheads="1"/>
          </p:cNvSpPr>
          <p:nvPr/>
        </p:nvSpPr>
        <p:spPr bwMode="auto">
          <a:xfrm>
            <a:off x="4479925" y="3579813"/>
            <a:ext cx="2206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Symbol" pitchFamily="18" charset="2"/>
                <a:cs typeface="Cordia New" pitchFamily="34" charset="-34"/>
              </a:rPr>
              <a:t>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49750" y="3859213"/>
            <a:ext cx="41592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→∞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3950" y="3473450"/>
            <a:ext cx="482600" cy="5667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16865" dirty="0">
                <a:latin typeface="Consolas"/>
                <a:cs typeface="Consolas"/>
              </a:rPr>
              <a:t>e</a:t>
            </a: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5" dirty="0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67594" name="object 11"/>
          <p:cNvSpPr>
            <a:spLocks noChangeArrowheads="1"/>
          </p:cNvSpPr>
          <p:nvPr/>
        </p:nvSpPr>
        <p:spPr bwMode="auto">
          <a:xfrm>
            <a:off x="954088" y="4402138"/>
            <a:ext cx="7881937" cy="19542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95" name="object 12"/>
          <p:cNvSpPr>
            <a:spLocks noChangeArrowheads="1"/>
          </p:cNvSpPr>
          <p:nvPr/>
        </p:nvSpPr>
        <p:spPr bwMode="auto">
          <a:xfrm>
            <a:off x="1000125" y="4429125"/>
            <a:ext cx="7786688" cy="1857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96" name="object 13"/>
          <p:cNvSpPr>
            <a:spLocks/>
          </p:cNvSpPr>
          <p:nvPr/>
        </p:nvSpPr>
        <p:spPr bwMode="auto">
          <a:xfrm>
            <a:off x="1000125" y="4429125"/>
            <a:ext cx="7786688" cy="1857375"/>
          </a:xfrm>
          <a:custGeom>
            <a:avLst/>
            <a:gdLst>
              <a:gd name="T0" fmla="*/ 0 w 7787005"/>
              <a:gd name="T1" fmla="*/ 214680 h 1857375"/>
              <a:gd name="T2" fmla="*/ 5669 w 7787005"/>
              <a:gd name="T3" fmla="*/ 165455 h 1857375"/>
              <a:gd name="T4" fmla="*/ 21820 w 7787005"/>
              <a:gd name="T5" fmla="*/ 120268 h 1857375"/>
              <a:gd name="T6" fmla="*/ 47162 w 7787005"/>
              <a:gd name="T7" fmla="*/ 80407 h 1857375"/>
              <a:gd name="T8" fmla="*/ 80407 w 7787005"/>
              <a:gd name="T9" fmla="*/ 47162 h 1857375"/>
              <a:gd name="T10" fmla="*/ 120268 w 7787005"/>
              <a:gd name="T11" fmla="*/ 21820 h 1857375"/>
              <a:gd name="T12" fmla="*/ 165455 w 7787005"/>
              <a:gd name="T13" fmla="*/ 5669 h 1857375"/>
              <a:gd name="T14" fmla="*/ 214680 w 7787005"/>
              <a:gd name="T15" fmla="*/ 0 h 1857375"/>
              <a:gd name="T16" fmla="*/ 7572070 w 7787005"/>
              <a:gd name="T17" fmla="*/ 0 h 1857375"/>
              <a:gd name="T18" fmla="*/ 7621290 w 7787005"/>
              <a:gd name="T19" fmla="*/ 5669 h 1857375"/>
              <a:gd name="T20" fmla="*/ 7666474 w 7787005"/>
              <a:gd name="T21" fmla="*/ 21820 h 1857375"/>
              <a:gd name="T22" fmla="*/ 7706332 w 7787005"/>
              <a:gd name="T23" fmla="*/ 47162 h 1857375"/>
              <a:gd name="T24" fmla="*/ 7739577 w 7787005"/>
              <a:gd name="T25" fmla="*/ 80407 h 1857375"/>
              <a:gd name="T26" fmla="*/ 7764918 w 7787005"/>
              <a:gd name="T27" fmla="*/ 120268 h 1857375"/>
              <a:gd name="T28" fmla="*/ 7781068 w 7787005"/>
              <a:gd name="T29" fmla="*/ 165455 h 1857375"/>
              <a:gd name="T30" fmla="*/ 7786738 w 7787005"/>
              <a:gd name="T31" fmla="*/ 214680 h 1857375"/>
              <a:gd name="T32" fmla="*/ 7786738 w 7787005"/>
              <a:gd name="T33" fmla="*/ 1642719 h 1857375"/>
              <a:gd name="T34" fmla="*/ 7781068 w 7787005"/>
              <a:gd name="T35" fmla="*/ 1691939 h 1857375"/>
              <a:gd name="T36" fmla="*/ 7764918 w 7787005"/>
              <a:gd name="T37" fmla="*/ 1737123 h 1857375"/>
              <a:gd name="T38" fmla="*/ 7739577 w 7787005"/>
              <a:gd name="T39" fmla="*/ 1776982 h 1857375"/>
              <a:gd name="T40" fmla="*/ 7706332 w 7787005"/>
              <a:gd name="T41" fmla="*/ 1810226 h 1857375"/>
              <a:gd name="T42" fmla="*/ 7666474 w 7787005"/>
              <a:gd name="T43" fmla="*/ 1835567 h 1857375"/>
              <a:gd name="T44" fmla="*/ 7621290 w 7787005"/>
              <a:gd name="T45" fmla="*/ 1851717 h 1857375"/>
              <a:gd name="T46" fmla="*/ 7572070 w 7787005"/>
              <a:gd name="T47" fmla="*/ 1857387 h 1857375"/>
              <a:gd name="T48" fmla="*/ 214680 w 7787005"/>
              <a:gd name="T49" fmla="*/ 1857387 h 1857375"/>
              <a:gd name="T50" fmla="*/ 165455 w 7787005"/>
              <a:gd name="T51" fmla="*/ 1851717 h 1857375"/>
              <a:gd name="T52" fmla="*/ 120268 w 7787005"/>
              <a:gd name="T53" fmla="*/ 1835567 h 1857375"/>
              <a:gd name="T54" fmla="*/ 80407 w 7787005"/>
              <a:gd name="T55" fmla="*/ 1810226 h 1857375"/>
              <a:gd name="T56" fmla="*/ 47162 w 7787005"/>
              <a:gd name="T57" fmla="*/ 1776982 h 1857375"/>
              <a:gd name="T58" fmla="*/ 21820 w 7787005"/>
              <a:gd name="T59" fmla="*/ 1737123 h 1857375"/>
              <a:gd name="T60" fmla="*/ 5669 w 7787005"/>
              <a:gd name="T61" fmla="*/ 1691939 h 1857375"/>
              <a:gd name="T62" fmla="*/ 0 w 7787005"/>
              <a:gd name="T63" fmla="*/ 1642719 h 1857375"/>
              <a:gd name="T64" fmla="*/ 0 w 7787005"/>
              <a:gd name="T65" fmla="*/ 214680 h 185737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787005"/>
              <a:gd name="T100" fmla="*/ 0 h 1857375"/>
              <a:gd name="T101" fmla="*/ 7787005 w 7787005"/>
              <a:gd name="T102" fmla="*/ 1857375 h 185737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787005" h="1857375">
                <a:moveTo>
                  <a:pt x="0" y="214680"/>
                </a:moveTo>
                <a:lnTo>
                  <a:pt x="5669" y="165455"/>
                </a:lnTo>
                <a:lnTo>
                  <a:pt x="21820" y="120268"/>
                </a:lnTo>
                <a:lnTo>
                  <a:pt x="47162" y="80407"/>
                </a:lnTo>
                <a:lnTo>
                  <a:pt x="80407" y="47162"/>
                </a:lnTo>
                <a:lnTo>
                  <a:pt x="120268" y="21820"/>
                </a:lnTo>
                <a:lnTo>
                  <a:pt x="165455" y="5669"/>
                </a:lnTo>
                <a:lnTo>
                  <a:pt x="214680" y="0"/>
                </a:lnTo>
                <a:lnTo>
                  <a:pt x="7572070" y="0"/>
                </a:lnTo>
                <a:lnTo>
                  <a:pt x="7621290" y="5669"/>
                </a:lnTo>
                <a:lnTo>
                  <a:pt x="7666474" y="21820"/>
                </a:lnTo>
                <a:lnTo>
                  <a:pt x="7706332" y="47162"/>
                </a:lnTo>
                <a:lnTo>
                  <a:pt x="7739577" y="80407"/>
                </a:lnTo>
                <a:lnTo>
                  <a:pt x="7764918" y="120268"/>
                </a:lnTo>
                <a:lnTo>
                  <a:pt x="7781068" y="165455"/>
                </a:lnTo>
                <a:lnTo>
                  <a:pt x="7786738" y="214680"/>
                </a:lnTo>
                <a:lnTo>
                  <a:pt x="7786738" y="1642719"/>
                </a:lnTo>
                <a:lnTo>
                  <a:pt x="7781068" y="1691939"/>
                </a:lnTo>
                <a:lnTo>
                  <a:pt x="7764918" y="1737123"/>
                </a:lnTo>
                <a:lnTo>
                  <a:pt x="7739577" y="1776982"/>
                </a:lnTo>
                <a:lnTo>
                  <a:pt x="7706332" y="1810226"/>
                </a:lnTo>
                <a:lnTo>
                  <a:pt x="7666474" y="1835567"/>
                </a:lnTo>
                <a:lnTo>
                  <a:pt x="7621290" y="1851717"/>
                </a:lnTo>
                <a:lnTo>
                  <a:pt x="7572070" y="1857387"/>
                </a:lnTo>
                <a:lnTo>
                  <a:pt x="214680" y="1857387"/>
                </a:lnTo>
                <a:lnTo>
                  <a:pt x="165455" y="1851717"/>
                </a:lnTo>
                <a:lnTo>
                  <a:pt x="120268" y="1835567"/>
                </a:lnTo>
                <a:lnTo>
                  <a:pt x="80407" y="1810226"/>
                </a:lnTo>
                <a:lnTo>
                  <a:pt x="47162" y="1776982"/>
                </a:lnTo>
                <a:lnTo>
                  <a:pt x="21820" y="1737123"/>
                </a:lnTo>
                <a:lnTo>
                  <a:pt x="5669" y="1691939"/>
                </a:lnTo>
                <a:lnTo>
                  <a:pt x="0" y="1642719"/>
                </a:lnTo>
                <a:lnTo>
                  <a:pt x="0" y="21468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7597" name="object 14"/>
          <p:cNvSpPr>
            <a:spLocks/>
          </p:cNvSpPr>
          <p:nvPr/>
        </p:nvSpPr>
        <p:spPr bwMode="auto">
          <a:xfrm>
            <a:off x="4500563" y="5715000"/>
            <a:ext cx="1893887" cy="142875"/>
          </a:xfrm>
          <a:custGeom>
            <a:avLst/>
            <a:gdLst>
              <a:gd name="T0" fmla="*/ 1893112 w 1893570"/>
              <a:gd name="T1" fmla="*/ 0 h 142875"/>
              <a:gd name="T2" fmla="*/ 1888561 w 1893570"/>
              <a:gd name="T3" fmla="*/ 27808 h 142875"/>
              <a:gd name="T4" fmla="*/ 1876148 w 1893570"/>
              <a:gd name="T5" fmla="*/ 50515 h 142875"/>
              <a:gd name="T6" fmla="*/ 1857740 w 1893570"/>
              <a:gd name="T7" fmla="*/ 65824 h 142875"/>
              <a:gd name="T8" fmla="*/ 1835200 w 1893570"/>
              <a:gd name="T9" fmla="*/ 71437 h 142875"/>
              <a:gd name="T10" fmla="*/ 1004468 w 1893570"/>
              <a:gd name="T11" fmla="*/ 71437 h 142875"/>
              <a:gd name="T12" fmla="*/ 981928 w 1893570"/>
              <a:gd name="T13" fmla="*/ 77050 h 142875"/>
              <a:gd name="T14" fmla="*/ 963520 w 1893570"/>
              <a:gd name="T15" fmla="*/ 92359 h 142875"/>
              <a:gd name="T16" fmla="*/ 951108 w 1893570"/>
              <a:gd name="T17" fmla="*/ 115066 h 142875"/>
              <a:gd name="T18" fmla="*/ 946556 w 1893570"/>
              <a:gd name="T19" fmla="*/ 142875 h 142875"/>
              <a:gd name="T20" fmla="*/ 942006 w 1893570"/>
              <a:gd name="T21" fmla="*/ 115066 h 142875"/>
              <a:gd name="T22" fmla="*/ 929597 w 1893570"/>
              <a:gd name="T23" fmla="*/ 92359 h 142875"/>
              <a:gd name="T24" fmla="*/ 911189 w 1893570"/>
              <a:gd name="T25" fmla="*/ 77050 h 142875"/>
              <a:gd name="T26" fmla="*/ 888644 w 1893570"/>
              <a:gd name="T27" fmla="*/ 71437 h 142875"/>
              <a:gd name="T28" fmla="*/ 57924 w 1893570"/>
              <a:gd name="T29" fmla="*/ 71437 h 142875"/>
              <a:gd name="T30" fmla="*/ 35377 w 1893570"/>
              <a:gd name="T31" fmla="*/ 65824 h 142875"/>
              <a:gd name="T32" fmla="*/ 16965 w 1893570"/>
              <a:gd name="T33" fmla="*/ 50515 h 142875"/>
              <a:gd name="T34" fmla="*/ 4551 w 1893570"/>
              <a:gd name="T35" fmla="*/ 27808 h 142875"/>
              <a:gd name="T36" fmla="*/ 0 w 1893570"/>
              <a:gd name="T37" fmla="*/ 0 h 14287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893570"/>
              <a:gd name="T58" fmla="*/ 0 h 142875"/>
              <a:gd name="T59" fmla="*/ 1893570 w 1893570"/>
              <a:gd name="T60" fmla="*/ 142875 h 14287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893570" h="142875">
                <a:moveTo>
                  <a:pt x="1893112" y="0"/>
                </a:moveTo>
                <a:lnTo>
                  <a:pt x="1888561" y="27808"/>
                </a:lnTo>
                <a:lnTo>
                  <a:pt x="1876148" y="50515"/>
                </a:lnTo>
                <a:lnTo>
                  <a:pt x="1857740" y="65824"/>
                </a:lnTo>
                <a:lnTo>
                  <a:pt x="1835200" y="71437"/>
                </a:lnTo>
                <a:lnTo>
                  <a:pt x="1004468" y="71437"/>
                </a:lnTo>
                <a:lnTo>
                  <a:pt x="981928" y="77050"/>
                </a:lnTo>
                <a:lnTo>
                  <a:pt x="963520" y="92359"/>
                </a:lnTo>
                <a:lnTo>
                  <a:pt x="951108" y="115066"/>
                </a:lnTo>
                <a:lnTo>
                  <a:pt x="946556" y="142875"/>
                </a:lnTo>
                <a:lnTo>
                  <a:pt x="942006" y="115066"/>
                </a:lnTo>
                <a:lnTo>
                  <a:pt x="929597" y="92359"/>
                </a:lnTo>
                <a:lnTo>
                  <a:pt x="911189" y="77050"/>
                </a:lnTo>
                <a:lnTo>
                  <a:pt x="888644" y="71437"/>
                </a:lnTo>
                <a:lnTo>
                  <a:pt x="57924" y="71437"/>
                </a:lnTo>
                <a:lnTo>
                  <a:pt x="35377" y="65824"/>
                </a:lnTo>
                <a:lnTo>
                  <a:pt x="16965" y="50515"/>
                </a:lnTo>
                <a:lnTo>
                  <a:pt x="4551" y="27808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1265238" y="4822825"/>
            <a:ext cx="503237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4" name="object 3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7600" name="object 3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5B89DEB-B2BF-4418-9B3D-6D3D55A27B6F}" type="slidenum">
              <a:rPr lang="en-US" smtClean="0"/>
              <a:pPr marL="25400"/>
              <a:t>37</a:t>
            </a:fld>
            <a:endParaRPr lang="th-TH" smtClean="0"/>
          </a:p>
        </p:txBody>
      </p:sp>
      <p:sp>
        <p:nvSpPr>
          <p:cNvPr id="16" name="object 16"/>
          <p:cNvSpPr txBox="1"/>
          <p:nvPr/>
        </p:nvSpPr>
        <p:spPr>
          <a:xfrm>
            <a:off x="2328863" y="4440238"/>
            <a:ext cx="150812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spc="-340" dirty="0">
                <a:latin typeface="Consolas"/>
                <a:cs typeface="Consolas"/>
              </a:rPr>
              <a:t>c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2375" y="4525963"/>
            <a:ext cx="1390650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90" dirty="0">
                <a:latin typeface="Consolas"/>
                <a:cs typeface="Consolas"/>
              </a:rPr>
              <a:t>lim(1–</a:t>
            </a:r>
            <a:r>
              <a:rPr spc="-645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67603" name="object 18"/>
          <p:cNvSpPr txBox="1">
            <a:spLocks noChangeArrowheads="1"/>
          </p:cNvSpPr>
          <p:nvPr/>
        </p:nvSpPr>
        <p:spPr bwMode="auto">
          <a:xfrm>
            <a:off x="2586038" y="4691063"/>
            <a:ext cx="52863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n–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284538" y="4540250"/>
            <a:ext cx="417512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–1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4513" y="4822825"/>
            <a:ext cx="50482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x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9725" y="4440238"/>
            <a:ext cx="150813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34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9275" y="4525963"/>
            <a:ext cx="261302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844550" algn="l"/>
              </a:tabLst>
              <a:defRPr/>
            </a:pPr>
            <a:r>
              <a:rPr dirty="0">
                <a:latin typeface="Consolas"/>
                <a:cs typeface="Consolas"/>
              </a:rPr>
              <a:t>)	= </a:t>
            </a:r>
            <a:r>
              <a:rPr spc="-90" dirty="0">
                <a:latin typeface="Consolas"/>
                <a:cs typeface="Consolas"/>
              </a:rPr>
              <a:t>lim(1+</a:t>
            </a:r>
            <a:r>
              <a:rPr spc="-650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67608" name="object 23"/>
          <p:cNvSpPr txBox="1">
            <a:spLocks noChangeArrowheads="1"/>
          </p:cNvSpPr>
          <p:nvPr/>
        </p:nvSpPr>
        <p:spPr bwMode="auto">
          <a:xfrm>
            <a:off x="5676900" y="4691063"/>
            <a:ext cx="193675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x</a:t>
            </a:r>
            <a:endParaRPr lang="th-TH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609" name="object 24"/>
          <p:cNvSpPr txBox="1">
            <a:spLocks noChangeArrowheads="1"/>
          </p:cNvSpPr>
          <p:nvPr/>
        </p:nvSpPr>
        <p:spPr bwMode="auto">
          <a:xfrm>
            <a:off x="5845175" y="4525963"/>
            <a:ext cx="2206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040438" y="4540250"/>
            <a:ext cx="41592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-5" dirty="0">
                <a:latin typeface="Consolas"/>
                <a:cs typeface="Consolas"/>
              </a:rPr>
              <a:t>xc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13575" y="4525963"/>
            <a:ext cx="15748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0" dirty="0">
                <a:latin typeface="Consolas"/>
                <a:cs typeface="Consolas"/>
              </a:rPr>
              <a:t>;</a:t>
            </a:r>
            <a:r>
              <a:rPr sz="2775" spc="-225" baseline="25525" dirty="0">
                <a:latin typeface="Consolas"/>
                <a:cs typeface="Consolas"/>
              </a:rPr>
              <a:t>1</a:t>
            </a:r>
            <a:r>
              <a:rPr i="1" spc="-150" dirty="0">
                <a:latin typeface="Consolas"/>
                <a:cs typeface="Consolas"/>
              </a:rPr>
              <a:t>/</a:t>
            </a:r>
            <a:r>
              <a:rPr sz="2775" i="1" spc="-225" baseline="-21021" dirty="0">
                <a:latin typeface="Consolas"/>
                <a:cs typeface="Consolas"/>
              </a:rPr>
              <a:t>x</a:t>
            </a:r>
            <a:r>
              <a:rPr spc="-150" dirty="0">
                <a:latin typeface="Consolas"/>
                <a:cs typeface="Consolas"/>
              </a:rPr>
              <a:t>=–</a:t>
            </a:r>
            <a:r>
              <a:rPr sz="2775" i="1" spc="-225" baseline="25525" dirty="0">
                <a:latin typeface="Consolas"/>
                <a:cs typeface="Consolas"/>
              </a:rPr>
              <a:t>c</a:t>
            </a:r>
            <a:r>
              <a:rPr i="1" spc="-150" dirty="0">
                <a:latin typeface="Consolas"/>
                <a:cs typeface="Consolas"/>
              </a:rPr>
              <a:t>/</a:t>
            </a:r>
            <a:r>
              <a:rPr sz="2775" i="1" spc="-225" baseline="-21021" dirty="0">
                <a:latin typeface="Consolas"/>
                <a:cs typeface="Consolas"/>
              </a:rPr>
              <a:t>n–</a:t>
            </a:r>
            <a:r>
              <a:rPr sz="2775" spc="-225" baseline="-21021" dirty="0">
                <a:latin typeface="Consolas"/>
                <a:cs typeface="Consolas"/>
              </a:rPr>
              <a:t>1</a:t>
            </a:r>
            <a:endParaRPr sz="2775" baseline="-21021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48188" y="5441950"/>
            <a:ext cx="503237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x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1813" y="5057775"/>
            <a:ext cx="150812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34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9538" y="5143500"/>
            <a:ext cx="1976437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 </a:t>
            </a:r>
            <a:r>
              <a:rPr spc="-75" dirty="0">
                <a:latin typeface="Consolas"/>
                <a:cs typeface="Consolas"/>
              </a:rPr>
              <a:t>(lim(1+</a:t>
            </a:r>
            <a:r>
              <a:rPr spc="-665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67615" name="object 30"/>
          <p:cNvSpPr txBox="1">
            <a:spLocks noChangeArrowheads="1"/>
          </p:cNvSpPr>
          <p:nvPr/>
        </p:nvSpPr>
        <p:spPr bwMode="auto">
          <a:xfrm>
            <a:off x="5870575" y="5308600"/>
            <a:ext cx="192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x</a:t>
            </a:r>
            <a:endParaRPr lang="th-TH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37263" y="5143500"/>
            <a:ext cx="547687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)</a:t>
            </a:r>
            <a:r>
              <a:rPr spc="-615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32525" y="5157788"/>
            <a:ext cx="6127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37820" algn="l"/>
              </a:tabLst>
              <a:defRPr/>
            </a:pPr>
            <a:r>
              <a:rPr sz="1850" i="1" spc="5" dirty="0">
                <a:latin typeface="Consolas"/>
                <a:cs typeface="Consolas"/>
              </a:rPr>
              <a:t>x	</a:t>
            </a: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5" dirty="0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4313" y="5810250"/>
            <a:ext cx="23177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e </a:t>
            </a: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(by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definition)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6963"/>
            <a:ext cx="7937500" cy="144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41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b="1" spc="-5" dirty="0">
                <a:solidFill>
                  <a:srgbClr val="C00000"/>
                </a:solidFill>
                <a:latin typeface="Calibri"/>
                <a:cs typeface="Calibri"/>
              </a:rPr>
              <a:t>“What </a:t>
            </a:r>
            <a:r>
              <a:rPr sz="2500" b="1" i="1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500" b="1" i="1" spc="-7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500" b="1" spc="-20" dirty="0">
                <a:solidFill>
                  <a:srgbClr val="C00000"/>
                </a:solidFill>
                <a:latin typeface="Calibri"/>
                <a:cs typeface="Calibri"/>
              </a:rPr>
              <a:t>before </a:t>
            </a:r>
            <a:r>
              <a:rPr sz="2500" b="1" spc="-10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500" b="1" spc="-15" dirty="0">
                <a:solidFill>
                  <a:srgbClr val="C00000"/>
                </a:solidFill>
                <a:latin typeface="Calibri"/>
                <a:cs typeface="Calibri"/>
              </a:rPr>
              <a:t>are likely to </a:t>
            </a:r>
            <a:r>
              <a:rPr sz="2500" b="1" spc="-20" dirty="0">
                <a:solidFill>
                  <a:srgbClr val="C00000"/>
                </a:solidFill>
                <a:latin typeface="Calibri"/>
                <a:cs typeface="Calibri"/>
              </a:rPr>
              <a:t>have </a:t>
            </a:r>
            <a:r>
              <a:rPr sz="2500" b="1" dirty="0">
                <a:solidFill>
                  <a:srgbClr val="C00000"/>
                </a:solidFill>
                <a:latin typeface="Calibri"/>
                <a:cs typeface="Calibri"/>
              </a:rPr>
              <a:t>no </a:t>
            </a:r>
            <a:r>
              <a:rPr sz="2500" b="1" spc="-10" dirty="0">
                <a:solidFill>
                  <a:srgbClr val="C00000"/>
                </a:solidFill>
                <a:latin typeface="Calibri"/>
                <a:cs typeface="Calibri"/>
              </a:rPr>
              <a:t>isolated </a:t>
            </a:r>
            <a:r>
              <a:rPr sz="2500" b="1" dirty="0">
                <a:solidFill>
                  <a:srgbClr val="C00000"/>
                </a:solidFill>
                <a:latin typeface="Calibri"/>
                <a:cs typeface="Calibri"/>
              </a:rPr>
              <a:t>nodes?”</a:t>
            </a:r>
            <a:endParaRPr sz="2500">
              <a:latin typeface="Calibri"/>
              <a:cs typeface="Calibri"/>
            </a:endParaRPr>
          </a:p>
          <a:p>
            <a:pPr marL="355600" indent="-342900" fontAlgn="auto">
              <a:spcBef>
                <a:spcPts val="1814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We </a:t>
            </a:r>
            <a:r>
              <a:rPr sz="2400" spc="-5" dirty="0">
                <a:latin typeface="Tahoma"/>
                <a:cs typeface="Tahoma"/>
              </a:rPr>
              <a:t>know </a:t>
            </a:r>
            <a:r>
              <a:rPr sz="2400" dirty="0">
                <a:latin typeface="Consolas"/>
                <a:cs typeface="Consolas"/>
              </a:rPr>
              <a:t>Pr[</a:t>
            </a:r>
            <a:r>
              <a:rPr sz="2400" i="1" dirty="0">
                <a:latin typeface="Consolas"/>
                <a:cs typeface="Consolas"/>
              </a:rPr>
              <a:t>v </a:t>
            </a:r>
            <a:r>
              <a:rPr sz="2400" dirty="0">
                <a:latin typeface="Consolas"/>
                <a:cs typeface="Consolas"/>
              </a:rPr>
              <a:t>has degree 0] =</a:t>
            </a:r>
            <a:r>
              <a:rPr sz="2400" spc="5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e</a:t>
            </a:r>
            <a:r>
              <a:rPr sz="2400" baseline="24305" dirty="0">
                <a:latin typeface="Consolas"/>
                <a:cs typeface="Consolas"/>
              </a:rPr>
              <a:t>–</a:t>
            </a:r>
            <a:r>
              <a:rPr sz="2400" i="1" baseline="24305" dirty="0">
                <a:latin typeface="Consolas"/>
                <a:cs typeface="Consolas"/>
              </a:rPr>
              <a:t>c</a:t>
            </a:r>
            <a:endParaRPr sz="2400" baseline="24305">
              <a:latin typeface="Consolas"/>
              <a:cs typeface="Consolas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Let </a:t>
            </a:r>
            <a:r>
              <a:rPr sz="2400" i="1" dirty="0">
                <a:latin typeface="Consolas"/>
                <a:cs typeface="Consolas"/>
              </a:rPr>
              <a:t>I</a:t>
            </a:r>
            <a:r>
              <a:rPr sz="2400" i="1" spc="-63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represent isolated nodes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775" y="2578100"/>
            <a:ext cx="14478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Then, 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i="1" spc="-10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875" y="2805113"/>
            <a:ext cx="333375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20" dirty="0">
                <a:latin typeface="Consolas"/>
                <a:cs typeface="Consolas"/>
              </a:rPr>
              <a:t>v</a:t>
            </a:r>
            <a:r>
              <a:rPr sz="1300" spc="15" dirty="0">
                <a:latin typeface="Symbol"/>
                <a:cs typeface="Symbol"/>
              </a:rPr>
              <a:t></a:t>
            </a:r>
            <a:r>
              <a:rPr sz="1300" i="1" spc="15" dirty="0">
                <a:latin typeface="Consolas"/>
                <a:cs typeface="Consolas"/>
              </a:rPr>
              <a:t>V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1275" y="2578100"/>
            <a:ext cx="5038725" cy="3730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89255" algn="l"/>
              </a:tabLst>
              <a:defRPr/>
            </a:pPr>
            <a:r>
              <a:rPr sz="2000" b="1" spc="-5" dirty="0">
                <a:latin typeface="Symbol"/>
                <a:cs typeface="Symbol"/>
              </a:rPr>
              <a:t></a:t>
            </a:r>
            <a:r>
              <a:rPr sz="2000" spc="-5" dirty="0">
                <a:latin typeface="Times New Roman"/>
                <a:cs typeface="Times New Roman"/>
              </a:rPr>
              <a:t>	</a:t>
            </a:r>
            <a:r>
              <a:rPr sz="2000" i="1" spc="5" dirty="0">
                <a:latin typeface="Consolas"/>
                <a:cs typeface="Consolas"/>
              </a:rPr>
              <a:t>I</a:t>
            </a:r>
            <a:r>
              <a:rPr sz="1950" i="1" spc="7" baseline="-21367" dirty="0">
                <a:latin typeface="Consolas"/>
                <a:cs typeface="Consolas"/>
              </a:rPr>
              <a:t>v</a:t>
            </a:r>
            <a:r>
              <a:rPr sz="1950" i="1" spc="-450" baseline="-21367" dirty="0">
                <a:latin typeface="Consolas"/>
                <a:cs typeface="Consolas"/>
              </a:rPr>
              <a:t> </a:t>
            </a:r>
            <a:r>
              <a:rPr sz="2000" spc="-10" dirty="0">
                <a:latin typeface="Tahoma"/>
                <a:cs typeface="Tahoma"/>
              </a:rPr>
              <a:t>where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I</a:t>
            </a:r>
            <a:r>
              <a:rPr sz="1950" i="1" spc="7" baseline="-21367" dirty="0">
                <a:latin typeface="Consolas"/>
                <a:cs typeface="Consolas"/>
              </a:rPr>
              <a:t>v</a:t>
            </a:r>
            <a:r>
              <a:rPr sz="1950" i="1" spc="-450" baseline="-21367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spc="-10" dirty="0">
                <a:latin typeface="Tahoma"/>
                <a:cs typeface="Tahoma"/>
              </a:rPr>
              <a:t>event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that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Consolas"/>
                <a:cs typeface="Consolas"/>
              </a:rPr>
              <a:t>v</a:t>
            </a:r>
            <a:r>
              <a:rPr sz="2000" i="1" spc="-47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isolated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575" y="3270250"/>
            <a:ext cx="2005013" cy="3762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have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9641" name="object 10"/>
          <p:cNvSpPr>
            <a:spLocks noChangeArrowheads="1"/>
          </p:cNvSpPr>
          <p:nvPr/>
        </p:nvSpPr>
        <p:spPr bwMode="auto">
          <a:xfrm>
            <a:off x="258763" y="254000"/>
            <a:ext cx="66548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Case of No Isolated</a:t>
            </a:r>
            <a:r>
              <a:rPr spc="-85" dirty="0"/>
              <a:t> </a:t>
            </a:r>
            <a:r>
              <a:rPr spc="-5" dirty="0"/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00363" y="4205288"/>
            <a:ext cx="4556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5" dirty="0">
                <a:latin typeface="Consolas"/>
                <a:cs typeface="Consolas"/>
              </a:rPr>
              <a:t>v</a:t>
            </a:r>
            <a:r>
              <a:rPr sz="1850" spc="10" dirty="0">
                <a:latin typeface="Symbol"/>
                <a:cs typeface="Symbol"/>
              </a:rPr>
              <a:t></a:t>
            </a:r>
            <a:r>
              <a:rPr sz="1850" i="1" spc="5" dirty="0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525" y="3889375"/>
            <a:ext cx="27305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|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dirty="0">
                <a:latin typeface="Consolas"/>
                <a:cs typeface="Consolas"/>
              </a:rPr>
              <a:t>| = |</a:t>
            </a:r>
            <a:r>
              <a:rPr spc="-1165" dirty="0">
                <a:latin typeface="Consolas"/>
                <a:cs typeface="Consolas"/>
              </a:rPr>
              <a:t> </a:t>
            </a:r>
            <a:r>
              <a:rPr b="1" dirty="0">
                <a:latin typeface="Symbol"/>
                <a:cs typeface="Symbol"/>
              </a:rPr>
              <a:t>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sz="2775" i="1" baseline="-21021" dirty="0">
                <a:latin typeface="Consolas"/>
                <a:cs typeface="Consolas"/>
              </a:rPr>
              <a:t>v</a:t>
            </a:r>
            <a:r>
              <a:rPr dirty="0">
                <a:latin typeface="Consolas"/>
                <a:cs typeface="Consolas"/>
              </a:rPr>
              <a:t>| </a:t>
            </a:r>
            <a:r>
              <a:rPr dirty="0">
                <a:latin typeface="Symbol"/>
                <a:cs typeface="Symbol"/>
              </a:rPr>
              <a:t></a:t>
            </a:r>
            <a:endParaRPr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3888" y="4205288"/>
            <a:ext cx="43497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160" dirty="0">
                <a:latin typeface="Consolas"/>
                <a:cs typeface="Consolas"/>
              </a:rPr>
              <a:t>v</a:t>
            </a:r>
            <a:r>
              <a:rPr sz="1850" spc="10" dirty="0">
                <a:latin typeface="Symbol"/>
                <a:cs typeface="Symbol"/>
              </a:rPr>
              <a:t></a:t>
            </a:r>
            <a:r>
              <a:rPr sz="1850" i="1" spc="5" dirty="0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9925" y="3889375"/>
            <a:ext cx="2339975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Symbol"/>
                <a:cs typeface="Symbol"/>
              </a:rPr>
              <a:t>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dirty="0">
                <a:latin typeface="Consolas"/>
                <a:cs typeface="Consolas"/>
              </a:rPr>
              <a:t>|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sz="2775" i="1" baseline="-21021" dirty="0">
                <a:latin typeface="Consolas"/>
                <a:cs typeface="Consolas"/>
              </a:rPr>
              <a:t>v</a:t>
            </a:r>
            <a:r>
              <a:rPr dirty="0">
                <a:latin typeface="Consolas"/>
                <a:cs typeface="Consolas"/>
              </a:rPr>
              <a:t>| =</a:t>
            </a:r>
            <a:r>
              <a:rPr spc="30" dirty="0">
                <a:latin typeface="Consolas"/>
                <a:cs typeface="Consolas"/>
              </a:rPr>
              <a:t> </a:t>
            </a:r>
            <a:r>
              <a:rPr i="1" spc="5" dirty="0">
                <a:latin typeface="Consolas"/>
                <a:cs typeface="Consolas"/>
              </a:rPr>
              <a:t>n</a:t>
            </a:r>
            <a:r>
              <a:rPr spc="5" dirty="0">
                <a:latin typeface="Consolas"/>
                <a:cs typeface="Consolas"/>
              </a:rPr>
              <a:t>e</a:t>
            </a:r>
            <a:r>
              <a:rPr sz="2775" spc="7" baseline="25525" dirty="0">
                <a:latin typeface="Consolas"/>
                <a:cs typeface="Consolas"/>
              </a:rPr>
              <a:t>–</a:t>
            </a:r>
            <a:r>
              <a:rPr sz="2775" i="1" spc="7" baseline="25525" dirty="0">
                <a:latin typeface="Consolas"/>
                <a:cs typeface="Consolas"/>
              </a:rPr>
              <a:t>c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69647" name="object 16"/>
          <p:cNvSpPr>
            <a:spLocks noChangeArrowheads="1"/>
          </p:cNvSpPr>
          <p:nvPr/>
        </p:nvSpPr>
        <p:spPr bwMode="auto">
          <a:xfrm>
            <a:off x="7097713" y="4687888"/>
            <a:ext cx="809625" cy="8112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48" name="object 17"/>
          <p:cNvSpPr>
            <a:spLocks noChangeArrowheads="1"/>
          </p:cNvSpPr>
          <p:nvPr/>
        </p:nvSpPr>
        <p:spPr bwMode="auto">
          <a:xfrm>
            <a:off x="7461250" y="5053013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49" name="object 18"/>
          <p:cNvSpPr>
            <a:spLocks/>
          </p:cNvSpPr>
          <p:nvPr/>
        </p:nvSpPr>
        <p:spPr bwMode="auto">
          <a:xfrm>
            <a:off x="7143750" y="4714875"/>
            <a:ext cx="714375" cy="714375"/>
          </a:xfrm>
          <a:custGeom>
            <a:avLst/>
            <a:gdLst>
              <a:gd name="T0" fmla="*/ 357187 w 714375"/>
              <a:gd name="T1" fmla="*/ 0 h 714375"/>
              <a:gd name="T2" fmla="*/ 308719 w 714375"/>
              <a:gd name="T3" fmla="*/ 3260 h 714375"/>
              <a:gd name="T4" fmla="*/ 262232 w 714375"/>
              <a:gd name="T5" fmla="*/ 12759 h 714375"/>
              <a:gd name="T6" fmla="*/ 218154 w 714375"/>
              <a:gd name="T7" fmla="*/ 28069 h 714375"/>
              <a:gd name="T8" fmla="*/ 176908 w 714375"/>
              <a:gd name="T9" fmla="*/ 48766 h 714375"/>
              <a:gd name="T10" fmla="*/ 138920 w 714375"/>
              <a:gd name="T11" fmla="*/ 74424 h 714375"/>
              <a:gd name="T12" fmla="*/ 104617 w 714375"/>
              <a:gd name="T13" fmla="*/ 104617 h 714375"/>
              <a:gd name="T14" fmla="*/ 74424 w 714375"/>
              <a:gd name="T15" fmla="*/ 138920 h 714375"/>
              <a:gd name="T16" fmla="*/ 48766 w 714375"/>
              <a:gd name="T17" fmla="*/ 176908 h 714375"/>
              <a:gd name="T18" fmla="*/ 28069 w 714375"/>
              <a:gd name="T19" fmla="*/ 218154 h 714375"/>
              <a:gd name="T20" fmla="*/ 12759 w 714375"/>
              <a:gd name="T21" fmla="*/ 262232 h 714375"/>
              <a:gd name="T22" fmla="*/ 3260 w 714375"/>
              <a:gd name="T23" fmla="*/ 308719 h 714375"/>
              <a:gd name="T24" fmla="*/ 0 w 714375"/>
              <a:gd name="T25" fmla="*/ 357187 h 714375"/>
              <a:gd name="T26" fmla="*/ 3260 w 714375"/>
              <a:gd name="T27" fmla="*/ 405655 h 714375"/>
              <a:gd name="T28" fmla="*/ 12759 w 714375"/>
              <a:gd name="T29" fmla="*/ 452142 h 714375"/>
              <a:gd name="T30" fmla="*/ 28069 w 714375"/>
              <a:gd name="T31" fmla="*/ 496220 h 714375"/>
              <a:gd name="T32" fmla="*/ 48766 w 714375"/>
              <a:gd name="T33" fmla="*/ 537466 h 714375"/>
              <a:gd name="T34" fmla="*/ 74424 w 714375"/>
              <a:gd name="T35" fmla="*/ 575454 h 714375"/>
              <a:gd name="T36" fmla="*/ 104617 w 714375"/>
              <a:gd name="T37" fmla="*/ 609757 h 714375"/>
              <a:gd name="T38" fmla="*/ 138920 w 714375"/>
              <a:gd name="T39" fmla="*/ 639950 h 714375"/>
              <a:gd name="T40" fmla="*/ 176908 w 714375"/>
              <a:gd name="T41" fmla="*/ 665608 h 714375"/>
              <a:gd name="T42" fmla="*/ 218154 w 714375"/>
              <a:gd name="T43" fmla="*/ 686305 h 714375"/>
              <a:gd name="T44" fmla="*/ 262232 w 714375"/>
              <a:gd name="T45" fmla="*/ 701615 h 714375"/>
              <a:gd name="T46" fmla="*/ 308719 w 714375"/>
              <a:gd name="T47" fmla="*/ 711114 h 714375"/>
              <a:gd name="T48" fmla="*/ 357187 w 714375"/>
              <a:gd name="T49" fmla="*/ 714375 h 714375"/>
              <a:gd name="T50" fmla="*/ 405655 w 714375"/>
              <a:gd name="T51" fmla="*/ 711114 h 714375"/>
              <a:gd name="T52" fmla="*/ 452142 w 714375"/>
              <a:gd name="T53" fmla="*/ 701615 h 714375"/>
              <a:gd name="T54" fmla="*/ 496220 w 714375"/>
              <a:gd name="T55" fmla="*/ 686305 h 714375"/>
              <a:gd name="T56" fmla="*/ 537466 w 714375"/>
              <a:gd name="T57" fmla="*/ 665608 h 714375"/>
              <a:gd name="T58" fmla="*/ 575454 w 714375"/>
              <a:gd name="T59" fmla="*/ 639950 h 714375"/>
              <a:gd name="T60" fmla="*/ 609757 w 714375"/>
              <a:gd name="T61" fmla="*/ 609757 h 714375"/>
              <a:gd name="T62" fmla="*/ 639950 w 714375"/>
              <a:gd name="T63" fmla="*/ 575454 h 714375"/>
              <a:gd name="T64" fmla="*/ 665608 w 714375"/>
              <a:gd name="T65" fmla="*/ 537466 h 714375"/>
              <a:gd name="T66" fmla="*/ 686305 w 714375"/>
              <a:gd name="T67" fmla="*/ 496220 h 714375"/>
              <a:gd name="T68" fmla="*/ 701615 w 714375"/>
              <a:gd name="T69" fmla="*/ 452142 h 714375"/>
              <a:gd name="T70" fmla="*/ 711114 w 714375"/>
              <a:gd name="T71" fmla="*/ 405655 h 714375"/>
              <a:gd name="T72" fmla="*/ 714375 w 714375"/>
              <a:gd name="T73" fmla="*/ 357187 h 714375"/>
              <a:gd name="T74" fmla="*/ 711114 w 714375"/>
              <a:gd name="T75" fmla="*/ 308719 h 714375"/>
              <a:gd name="T76" fmla="*/ 701615 w 714375"/>
              <a:gd name="T77" fmla="*/ 262232 h 714375"/>
              <a:gd name="T78" fmla="*/ 686305 w 714375"/>
              <a:gd name="T79" fmla="*/ 218154 h 714375"/>
              <a:gd name="T80" fmla="*/ 665608 w 714375"/>
              <a:gd name="T81" fmla="*/ 176908 h 714375"/>
              <a:gd name="T82" fmla="*/ 639950 w 714375"/>
              <a:gd name="T83" fmla="*/ 138920 h 714375"/>
              <a:gd name="T84" fmla="*/ 609757 w 714375"/>
              <a:gd name="T85" fmla="*/ 104617 h 714375"/>
              <a:gd name="T86" fmla="*/ 575454 w 714375"/>
              <a:gd name="T87" fmla="*/ 74424 h 714375"/>
              <a:gd name="T88" fmla="*/ 537466 w 714375"/>
              <a:gd name="T89" fmla="*/ 48766 h 714375"/>
              <a:gd name="T90" fmla="*/ 496220 w 714375"/>
              <a:gd name="T91" fmla="*/ 28069 h 714375"/>
              <a:gd name="T92" fmla="*/ 452142 w 714375"/>
              <a:gd name="T93" fmla="*/ 12759 h 714375"/>
              <a:gd name="T94" fmla="*/ 405655 w 714375"/>
              <a:gd name="T95" fmla="*/ 3260 h 714375"/>
              <a:gd name="T96" fmla="*/ 357187 w 714375"/>
              <a:gd name="T97" fmla="*/ 0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8063A1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0" name="object 19"/>
          <p:cNvSpPr>
            <a:spLocks/>
          </p:cNvSpPr>
          <p:nvPr/>
        </p:nvSpPr>
        <p:spPr bwMode="auto">
          <a:xfrm>
            <a:off x="7143750" y="4714875"/>
            <a:ext cx="714375" cy="714375"/>
          </a:xfrm>
          <a:custGeom>
            <a:avLst/>
            <a:gdLst>
              <a:gd name="T0" fmla="*/ 0 w 714375"/>
              <a:gd name="T1" fmla="*/ 357187 h 714375"/>
              <a:gd name="T2" fmla="*/ 3260 w 714375"/>
              <a:gd name="T3" fmla="*/ 308719 h 714375"/>
              <a:gd name="T4" fmla="*/ 12759 w 714375"/>
              <a:gd name="T5" fmla="*/ 262232 h 714375"/>
              <a:gd name="T6" fmla="*/ 28069 w 714375"/>
              <a:gd name="T7" fmla="*/ 218154 h 714375"/>
              <a:gd name="T8" fmla="*/ 48766 w 714375"/>
              <a:gd name="T9" fmla="*/ 176908 h 714375"/>
              <a:gd name="T10" fmla="*/ 74424 w 714375"/>
              <a:gd name="T11" fmla="*/ 138920 h 714375"/>
              <a:gd name="T12" fmla="*/ 104617 w 714375"/>
              <a:gd name="T13" fmla="*/ 104617 h 714375"/>
              <a:gd name="T14" fmla="*/ 138920 w 714375"/>
              <a:gd name="T15" fmla="*/ 74424 h 714375"/>
              <a:gd name="T16" fmla="*/ 176908 w 714375"/>
              <a:gd name="T17" fmla="*/ 48766 h 714375"/>
              <a:gd name="T18" fmla="*/ 218154 w 714375"/>
              <a:gd name="T19" fmla="*/ 28069 h 714375"/>
              <a:gd name="T20" fmla="*/ 262232 w 714375"/>
              <a:gd name="T21" fmla="*/ 12759 h 714375"/>
              <a:gd name="T22" fmla="*/ 308719 w 714375"/>
              <a:gd name="T23" fmla="*/ 3260 h 714375"/>
              <a:gd name="T24" fmla="*/ 357187 w 714375"/>
              <a:gd name="T25" fmla="*/ 0 h 714375"/>
              <a:gd name="T26" fmla="*/ 405655 w 714375"/>
              <a:gd name="T27" fmla="*/ 3260 h 714375"/>
              <a:gd name="T28" fmla="*/ 452142 w 714375"/>
              <a:gd name="T29" fmla="*/ 12759 h 714375"/>
              <a:gd name="T30" fmla="*/ 496220 w 714375"/>
              <a:gd name="T31" fmla="*/ 28069 h 714375"/>
              <a:gd name="T32" fmla="*/ 537466 w 714375"/>
              <a:gd name="T33" fmla="*/ 48766 h 714375"/>
              <a:gd name="T34" fmla="*/ 575454 w 714375"/>
              <a:gd name="T35" fmla="*/ 74424 h 714375"/>
              <a:gd name="T36" fmla="*/ 609757 w 714375"/>
              <a:gd name="T37" fmla="*/ 104617 h 714375"/>
              <a:gd name="T38" fmla="*/ 639950 w 714375"/>
              <a:gd name="T39" fmla="*/ 138920 h 714375"/>
              <a:gd name="T40" fmla="*/ 665608 w 714375"/>
              <a:gd name="T41" fmla="*/ 176908 h 714375"/>
              <a:gd name="T42" fmla="*/ 686305 w 714375"/>
              <a:gd name="T43" fmla="*/ 218154 h 714375"/>
              <a:gd name="T44" fmla="*/ 701615 w 714375"/>
              <a:gd name="T45" fmla="*/ 262232 h 714375"/>
              <a:gd name="T46" fmla="*/ 711114 w 714375"/>
              <a:gd name="T47" fmla="*/ 308719 h 714375"/>
              <a:gd name="T48" fmla="*/ 714375 w 714375"/>
              <a:gd name="T49" fmla="*/ 357187 h 714375"/>
              <a:gd name="T50" fmla="*/ 711114 w 714375"/>
              <a:gd name="T51" fmla="*/ 405655 h 714375"/>
              <a:gd name="T52" fmla="*/ 701615 w 714375"/>
              <a:gd name="T53" fmla="*/ 452142 h 714375"/>
              <a:gd name="T54" fmla="*/ 686305 w 714375"/>
              <a:gd name="T55" fmla="*/ 496220 h 714375"/>
              <a:gd name="T56" fmla="*/ 665608 w 714375"/>
              <a:gd name="T57" fmla="*/ 537466 h 714375"/>
              <a:gd name="T58" fmla="*/ 639950 w 714375"/>
              <a:gd name="T59" fmla="*/ 575454 h 714375"/>
              <a:gd name="T60" fmla="*/ 609757 w 714375"/>
              <a:gd name="T61" fmla="*/ 609757 h 714375"/>
              <a:gd name="T62" fmla="*/ 575454 w 714375"/>
              <a:gd name="T63" fmla="*/ 639950 h 714375"/>
              <a:gd name="T64" fmla="*/ 537466 w 714375"/>
              <a:gd name="T65" fmla="*/ 665608 h 714375"/>
              <a:gd name="T66" fmla="*/ 496220 w 714375"/>
              <a:gd name="T67" fmla="*/ 686305 h 714375"/>
              <a:gd name="T68" fmla="*/ 452142 w 714375"/>
              <a:gd name="T69" fmla="*/ 701615 h 714375"/>
              <a:gd name="T70" fmla="*/ 405655 w 714375"/>
              <a:gd name="T71" fmla="*/ 711114 h 714375"/>
              <a:gd name="T72" fmla="*/ 357187 w 714375"/>
              <a:gd name="T73" fmla="*/ 714375 h 714375"/>
              <a:gd name="T74" fmla="*/ 308719 w 714375"/>
              <a:gd name="T75" fmla="*/ 711114 h 714375"/>
              <a:gd name="T76" fmla="*/ 262232 w 714375"/>
              <a:gd name="T77" fmla="*/ 701615 h 714375"/>
              <a:gd name="T78" fmla="*/ 218154 w 714375"/>
              <a:gd name="T79" fmla="*/ 686305 h 714375"/>
              <a:gd name="T80" fmla="*/ 176908 w 714375"/>
              <a:gd name="T81" fmla="*/ 665608 h 714375"/>
              <a:gd name="T82" fmla="*/ 138920 w 714375"/>
              <a:gd name="T83" fmla="*/ 639950 h 714375"/>
              <a:gd name="T84" fmla="*/ 104617 w 714375"/>
              <a:gd name="T85" fmla="*/ 609757 h 714375"/>
              <a:gd name="T86" fmla="*/ 74424 w 714375"/>
              <a:gd name="T87" fmla="*/ 575454 h 714375"/>
              <a:gd name="T88" fmla="*/ 48766 w 714375"/>
              <a:gd name="T89" fmla="*/ 537466 h 714375"/>
              <a:gd name="T90" fmla="*/ 28069 w 714375"/>
              <a:gd name="T91" fmla="*/ 496220 h 714375"/>
              <a:gd name="T92" fmla="*/ 12759 w 714375"/>
              <a:gd name="T93" fmla="*/ 452142 h 714375"/>
              <a:gd name="T94" fmla="*/ 3260 w 714375"/>
              <a:gd name="T95" fmla="*/ 405655 h 714375"/>
              <a:gd name="T96" fmla="*/ 0 w 714375"/>
              <a:gd name="T97" fmla="*/ 357187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8063A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1" name="object 20"/>
          <p:cNvSpPr>
            <a:spLocks noChangeArrowheads="1"/>
          </p:cNvSpPr>
          <p:nvPr/>
        </p:nvSpPr>
        <p:spPr bwMode="auto">
          <a:xfrm>
            <a:off x="7526338" y="4687888"/>
            <a:ext cx="809625" cy="8112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2" name="object 21"/>
          <p:cNvSpPr>
            <a:spLocks noChangeArrowheads="1"/>
          </p:cNvSpPr>
          <p:nvPr/>
        </p:nvSpPr>
        <p:spPr bwMode="auto">
          <a:xfrm>
            <a:off x="7889875" y="5053013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3" name="object 22"/>
          <p:cNvSpPr>
            <a:spLocks/>
          </p:cNvSpPr>
          <p:nvPr/>
        </p:nvSpPr>
        <p:spPr bwMode="auto">
          <a:xfrm>
            <a:off x="7572375" y="4714875"/>
            <a:ext cx="714375" cy="714375"/>
          </a:xfrm>
          <a:custGeom>
            <a:avLst/>
            <a:gdLst>
              <a:gd name="T0" fmla="*/ 357187 w 714375"/>
              <a:gd name="T1" fmla="*/ 0 h 714375"/>
              <a:gd name="T2" fmla="*/ 308719 w 714375"/>
              <a:gd name="T3" fmla="*/ 3260 h 714375"/>
              <a:gd name="T4" fmla="*/ 262232 w 714375"/>
              <a:gd name="T5" fmla="*/ 12759 h 714375"/>
              <a:gd name="T6" fmla="*/ 218154 w 714375"/>
              <a:gd name="T7" fmla="*/ 28069 h 714375"/>
              <a:gd name="T8" fmla="*/ 176908 w 714375"/>
              <a:gd name="T9" fmla="*/ 48766 h 714375"/>
              <a:gd name="T10" fmla="*/ 138920 w 714375"/>
              <a:gd name="T11" fmla="*/ 74424 h 714375"/>
              <a:gd name="T12" fmla="*/ 104617 w 714375"/>
              <a:gd name="T13" fmla="*/ 104617 h 714375"/>
              <a:gd name="T14" fmla="*/ 74424 w 714375"/>
              <a:gd name="T15" fmla="*/ 138920 h 714375"/>
              <a:gd name="T16" fmla="*/ 48766 w 714375"/>
              <a:gd name="T17" fmla="*/ 176908 h 714375"/>
              <a:gd name="T18" fmla="*/ 28069 w 714375"/>
              <a:gd name="T19" fmla="*/ 218154 h 714375"/>
              <a:gd name="T20" fmla="*/ 12759 w 714375"/>
              <a:gd name="T21" fmla="*/ 262232 h 714375"/>
              <a:gd name="T22" fmla="*/ 3260 w 714375"/>
              <a:gd name="T23" fmla="*/ 308719 h 714375"/>
              <a:gd name="T24" fmla="*/ 0 w 714375"/>
              <a:gd name="T25" fmla="*/ 357187 h 714375"/>
              <a:gd name="T26" fmla="*/ 3260 w 714375"/>
              <a:gd name="T27" fmla="*/ 405655 h 714375"/>
              <a:gd name="T28" fmla="*/ 12759 w 714375"/>
              <a:gd name="T29" fmla="*/ 452142 h 714375"/>
              <a:gd name="T30" fmla="*/ 28069 w 714375"/>
              <a:gd name="T31" fmla="*/ 496220 h 714375"/>
              <a:gd name="T32" fmla="*/ 48766 w 714375"/>
              <a:gd name="T33" fmla="*/ 537466 h 714375"/>
              <a:gd name="T34" fmla="*/ 74424 w 714375"/>
              <a:gd name="T35" fmla="*/ 575454 h 714375"/>
              <a:gd name="T36" fmla="*/ 104617 w 714375"/>
              <a:gd name="T37" fmla="*/ 609757 h 714375"/>
              <a:gd name="T38" fmla="*/ 138920 w 714375"/>
              <a:gd name="T39" fmla="*/ 639950 h 714375"/>
              <a:gd name="T40" fmla="*/ 176908 w 714375"/>
              <a:gd name="T41" fmla="*/ 665608 h 714375"/>
              <a:gd name="T42" fmla="*/ 218154 w 714375"/>
              <a:gd name="T43" fmla="*/ 686305 h 714375"/>
              <a:gd name="T44" fmla="*/ 262232 w 714375"/>
              <a:gd name="T45" fmla="*/ 701615 h 714375"/>
              <a:gd name="T46" fmla="*/ 308719 w 714375"/>
              <a:gd name="T47" fmla="*/ 711114 h 714375"/>
              <a:gd name="T48" fmla="*/ 357187 w 714375"/>
              <a:gd name="T49" fmla="*/ 714375 h 714375"/>
              <a:gd name="T50" fmla="*/ 405655 w 714375"/>
              <a:gd name="T51" fmla="*/ 711114 h 714375"/>
              <a:gd name="T52" fmla="*/ 452142 w 714375"/>
              <a:gd name="T53" fmla="*/ 701615 h 714375"/>
              <a:gd name="T54" fmla="*/ 496220 w 714375"/>
              <a:gd name="T55" fmla="*/ 686305 h 714375"/>
              <a:gd name="T56" fmla="*/ 537466 w 714375"/>
              <a:gd name="T57" fmla="*/ 665608 h 714375"/>
              <a:gd name="T58" fmla="*/ 575454 w 714375"/>
              <a:gd name="T59" fmla="*/ 639950 h 714375"/>
              <a:gd name="T60" fmla="*/ 609757 w 714375"/>
              <a:gd name="T61" fmla="*/ 609757 h 714375"/>
              <a:gd name="T62" fmla="*/ 639950 w 714375"/>
              <a:gd name="T63" fmla="*/ 575454 h 714375"/>
              <a:gd name="T64" fmla="*/ 665608 w 714375"/>
              <a:gd name="T65" fmla="*/ 537466 h 714375"/>
              <a:gd name="T66" fmla="*/ 686305 w 714375"/>
              <a:gd name="T67" fmla="*/ 496220 h 714375"/>
              <a:gd name="T68" fmla="*/ 701615 w 714375"/>
              <a:gd name="T69" fmla="*/ 452142 h 714375"/>
              <a:gd name="T70" fmla="*/ 711114 w 714375"/>
              <a:gd name="T71" fmla="*/ 405655 h 714375"/>
              <a:gd name="T72" fmla="*/ 714375 w 714375"/>
              <a:gd name="T73" fmla="*/ 357187 h 714375"/>
              <a:gd name="T74" fmla="*/ 711114 w 714375"/>
              <a:gd name="T75" fmla="*/ 308719 h 714375"/>
              <a:gd name="T76" fmla="*/ 701615 w 714375"/>
              <a:gd name="T77" fmla="*/ 262232 h 714375"/>
              <a:gd name="T78" fmla="*/ 686305 w 714375"/>
              <a:gd name="T79" fmla="*/ 218154 h 714375"/>
              <a:gd name="T80" fmla="*/ 665608 w 714375"/>
              <a:gd name="T81" fmla="*/ 176908 h 714375"/>
              <a:gd name="T82" fmla="*/ 639950 w 714375"/>
              <a:gd name="T83" fmla="*/ 138920 h 714375"/>
              <a:gd name="T84" fmla="*/ 609757 w 714375"/>
              <a:gd name="T85" fmla="*/ 104617 h 714375"/>
              <a:gd name="T86" fmla="*/ 575454 w 714375"/>
              <a:gd name="T87" fmla="*/ 74424 h 714375"/>
              <a:gd name="T88" fmla="*/ 537466 w 714375"/>
              <a:gd name="T89" fmla="*/ 48766 h 714375"/>
              <a:gd name="T90" fmla="*/ 496220 w 714375"/>
              <a:gd name="T91" fmla="*/ 28069 h 714375"/>
              <a:gd name="T92" fmla="*/ 452142 w 714375"/>
              <a:gd name="T93" fmla="*/ 12759 h 714375"/>
              <a:gd name="T94" fmla="*/ 405655 w 714375"/>
              <a:gd name="T95" fmla="*/ 3260 h 714375"/>
              <a:gd name="T96" fmla="*/ 357187 w 714375"/>
              <a:gd name="T97" fmla="*/ 0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4" name="object 23"/>
          <p:cNvSpPr>
            <a:spLocks/>
          </p:cNvSpPr>
          <p:nvPr/>
        </p:nvSpPr>
        <p:spPr bwMode="auto">
          <a:xfrm>
            <a:off x="7572375" y="4714875"/>
            <a:ext cx="714375" cy="714375"/>
          </a:xfrm>
          <a:custGeom>
            <a:avLst/>
            <a:gdLst>
              <a:gd name="T0" fmla="*/ 0 w 714375"/>
              <a:gd name="T1" fmla="*/ 357187 h 714375"/>
              <a:gd name="T2" fmla="*/ 3260 w 714375"/>
              <a:gd name="T3" fmla="*/ 308719 h 714375"/>
              <a:gd name="T4" fmla="*/ 12759 w 714375"/>
              <a:gd name="T5" fmla="*/ 262232 h 714375"/>
              <a:gd name="T6" fmla="*/ 28069 w 714375"/>
              <a:gd name="T7" fmla="*/ 218154 h 714375"/>
              <a:gd name="T8" fmla="*/ 48766 w 714375"/>
              <a:gd name="T9" fmla="*/ 176908 h 714375"/>
              <a:gd name="T10" fmla="*/ 74424 w 714375"/>
              <a:gd name="T11" fmla="*/ 138920 h 714375"/>
              <a:gd name="T12" fmla="*/ 104617 w 714375"/>
              <a:gd name="T13" fmla="*/ 104617 h 714375"/>
              <a:gd name="T14" fmla="*/ 138920 w 714375"/>
              <a:gd name="T15" fmla="*/ 74424 h 714375"/>
              <a:gd name="T16" fmla="*/ 176908 w 714375"/>
              <a:gd name="T17" fmla="*/ 48766 h 714375"/>
              <a:gd name="T18" fmla="*/ 218154 w 714375"/>
              <a:gd name="T19" fmla="*/ 28069 h 714375"/>
              <a:gd name="T20" fmla="*/ 262232 w 714375"/>
              <a:gd name="T21" fmla="*/ 12759 h 714375"/>
              <a:gd name="T22" fmla="*/ 308719 w 714375"/>
              <a:gd name="T23" fmla="*/ 3260 h 714375"/>
              <a:gd name="T24" fmla="*/ 357187 w 714375"/>
              <a:gd name="T25" fmla="*/ 0 h 714375"/>
              <a:gd name="T26" fmla="*/ 405655 w 714375"/>
              <a:gd name="T27" fmla="*/ 3260 h 714375"/>
              <a:gd name="T28" fmla="*/ 452142 w 714375"/>
              <a:gd name="T29" fmla="*/ 12759 h 714375"/>
              <a:gd name="T30" fmla="*/ 496220 w 714375"/>
              <a:gd name="T31" fmla="*/ 28069 h 714375"/>
              <a:gd name="T32" fmla="*/ 537466 w 714375"/>
              <a:gd name="T33" fmla="*/ 48766 h 714375"/>
              <a:gd name="T34" fmla="*/ 575454 w 714375"/>
              <a:gd name="T35" fmla="*/ 74424 h 714375"/>
              <a:gd name="T36" fmla="*/ 609757 w 714375"/>
              <a:gd name="T37" fmla="*/ 104617 h 714375"/>
              <a:gd name="T38" fmla="*/ 639950 w 714375"/>
              <a:gd name="T39" fmla="*/ 138920 h 714375"/>
              <a:gd name="T40" fmla="*/ 665608 w 714375"/>
              <a:gd name="T41" fmla="*/ 176908 h 714375"/>
              <a:gd name="T42" fmla="*/ 686305 w 714375"/>
              <a:gd name="T43" fmla="*/ 218154 h 714375"/>
              <a:gd name="T44" fmla="*/ 701615 w 714375"/>
              <a:gd name="T45" fmla="*/ 262232 h 714375"/>
              <a:gd name="T46" fmla="*/ 711114 w 714375"/>
              <a:gd name="T47" fmla="*/ 308719 h 714375"/>
              <a:gd name="T48" fmla="*/ 714375 w 714375"/>
              <a:gd name="T49" fmla="*/ 357187 h 714375"/>
              <a:gd name="T50" fmla="*/ 711114 w 714375"/>
              <a:gd name="T51" fmla="*/ 405655 h 714375"/>
              <a:gd name="T52" fmla="*/ 701615 w 714375"/>
              <a:gd name="T53" fmla="*/ 452142 h 714375"/>
              <a:gd name="T54" fmla="*/ 686305 w 714375"/>
              <a:gd name="T55" fmla="*/ 496220 h 714375"/>
              <a:gd name="T56" fmla="*/ 665608 w 714375"/>
              <a:gd name="T57" fmla="*/ 537466 h 714375"/>
              <a:gd name="T58" fmla="*/ 639950 w 714375"/>
              <a:gd name="T59" fmla="*/ 575454 h 714375"/>
              <a:gd name="T60" fmla="*/ 609757 w 714375"/>
              <a:gd name="T61" fmla="*/ 609757 h 714375"/>
              <a:gd name="T62" fmla="*/ 575454 w 714375"/>
              <a:gd name="T63" fmla="*/ 639950 h 714375"/>
              <a:gd name="T64" fmla="*/ 537466 w 714375"/>
              <a:gd name="T65" fmla="*/ 665608 h 714375"/>
              <a:gd name="T66" fmla="*/ 496220 w 714375"/>
              <a:gd name="T67" fmla="*/ 686305 h 714375"/>
              <a:gd name="T68" fmla="*/ 452142 w 714375"/>
              <a:gd name="T69" fmla="*/ 701615 h 714375"/>
              <a:gd name="T70" fmla="*/ 405655 w 714375"/>
              <a:gd name="T71" fmla="*/ 711114 h 714375"/>
              <a:gd name="T72" fmla="*/ 357187 w 714375"/>
              <a:gd name="T73" fmla="*/ 714375 h 714375"/>
              <a:gd name="T74" fmla="*/ 308719 w 714375"/>
              <a:gd name="T75" fmla="*/ 711114 h 714375"/>
              <a:gd name="T76" fmla="*/ 262232 w 714375"/>
              <a:gd name="T77" fmla="*/ 701615 h 714375"/>
              <a:gd name="T78" fmla="*/ 218154 w 714375"/>
              <a:gd name="T79" fmla="*/ 686305 h 714375"/>
              <a:gd name="T80" fmla="*/ 176908 w 714375"/>
              <a:gd name="T81" fmla="*/ 665608 h 714375"/>
              <a:gd name="T82" fmla="*/ 138920 w 714375"/>
              <a:gd name="T83" fmla="*/ 639950 h 714375"/>
              <a:gd name="T84" fmla="*/ 104617 w 714375"/>
              <a:gd name="T85" fmla="*/ 609757 h 714375"/>
              <a:gd name="T86" fmla="*/ 74424 w 714375"/>
              <a:gd name="T87" fmla="*/ 575454 h 714375"/>
              <a:gd name="T88" fmla="*/ 48766 w 714375"/>
              <a:gd name="T89" fmla="*/ 537466 h 714375"/>
              <a:gd name="T90" fmla="*/ 28069 w 714375"/>
              <a:gd name="T91" fmla="*/ 496220 h 714375"/>
              <a:gd name="T92" fmla="*/ 12759 w 714375"/>
              <a:gd name="T93" fmla="*/ 452142 h 714375"/>
              <a:gd name="T94" fmla="*/ 3260 w 714375"/>
              <a:gd name="T95" fmla="*/ 405655 h 714375"/>
              <a:gd name="T96" fmla="*/ 0 w 714375"/>
              <a:gd name="T97" fmla="*/ 357187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5" name="object 24"/>
          <p:cNvSpPr>
            <a:spLocks noChangeArrowheads="1"/>
          </p:cNvSpPr>
          <p:nvPr/>
        </p:nvSpPr>
        <p:spPr bwMode="auto">
          <a:xfrm>
            <a:off x="7312025" y="5046663"/>
            <a:ext cx="809625" cy="8080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6" name="object 25"/>
          <p:cNvSpPr>
            <a:spLocks noChangeArrowheads="1"/>
          </p:cNvSpPr>
          <p:nvPr/>
        </p:nvSpPr>
        <p:spPr bwMode="auto">
          <a:xfrm>
            <a:off x="7675563" y="5410200"/>
            <a:ext cx="82550" cy="80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7" name="object 26"/>
          <p:cNvSpPr>
            <a:spLocks/>
          </p:cNvSpPr>
          <p:nvPr/>
        </p:nvSpPr>
        <p:spPr bwMode="auto">
          <a:xfrm>
            <a:off x="7358063" y="5072063"/>
            <a:ext cx="714375" cy="714375"/>
          </a:xfrm>
          <a:custGeom>
            <a:avLst/>
            <a:gdLst>
              <a:gd name="T0" fmla="*/ 357187 w 714375"/>
              <a:gd name="T1" fmla="*/ 0 h 714375"/>
              <a:gd name="T2" fmla="*/ 308719 w 714375"/>
              <a:gd name="T3" fmla="*/ 3260 h 714375"/>
              <a:gd name="T4" fmla="*/ 262232 w 714375"/>
              <a:gd name="T5" fmla="*/ 12759 h 714375"/>
              <a:gd name="T6" fmla="*/ 218154 w 714375"/>
              <a:gd name="T7" fmla="*/ 28069 h 714375"/>
              <a:gd name="T8" fmla="*/ 176908 w 714375"/>
              <a:gd name="T9" fmla="*/ 48766 h 714375"/>
              <a:gd name="T10" fmla="*/ 138920 w 714375"/>
              <a:gd name="T11" fmla="*/ 74424 h 714375"/>
              <a:gd name="T12" fmla="*/ 104617 w 714375"/>
              <a:gd name="T13" fmla="*/ 104617 h 714375"/>
              <a:gd name="T14" fmla="*/ 74424 w 714375"/>
              <a:gd name="T15" fmla="*/ 138920 h 714375"/>
              <a:gd name="T16" fmla="*/ 48766 w 714375"/>
              <a:gd name="T17" fmla="*/ 176908 h 714375"/>
              <a:gd name="T18" fmla="*/ 28069 w 714375"/>
              <a:gd name="T19" fmla="*/ 218154 h 714375"/>
              <a:gd name="T20" fmla="*/ 12759 w 714375"/>
              <a:gd name="T21" fmla="*/ 262232 h 714375"/>
              <a:gd name="T22" fmla="*/ 3260 w 714375"/>
              <a:gd name="T23" fmla="*/ 308719 h 714375"/>
              <a:gd name="T24" fmla="*/ 0 w 714375"/>
              <a:gd name="T25" fmla="*/ 357187 h 714375"/>
              <a:gd name="T26" fmla="*/ 3260 w 714375"/>
              <a:gd name="T27" fmla="*/ 405655 h 714375"/>
              <a:gd name="T28" fmla="*/ 12759 w 714375"/>
              <a:gd name="T29" fmla="*/ 452142 h 714375"/>
              <a:gd name="T30" fmla="*/ 28069 w 714375"/>
              <a:gd name="T31" fmla="*/ 496220 h 714375"/>
              <a:gd name="T32" fmla="*/ 48766 w 714375"/>
              <a:gd name="T33" fmla="*/ 537466 h 714375"/>
              <a:gd name="T34" fmla="*/ 74424 w 714375"/>
              <a:gd name="T35" fmla="*/ 575454 h 714375"/>
              <a:gd name="T36" fmla="*/ 104617 w 714375"/>
              <a:gd name="T37" fmla="*/ 609757 h 714375"/>
              <a:gd name="T38" fmla="*/ 138920 w 714375"/>
              <a:gd name="T39" fmla="*/ 639950 h 714375"/>
              <a:gd name="T40" fmla="*/ 176908 w 714375"/>
              <a:gd name="T41" fmla="*/ 665608 h 714375"/>
              <a:gd name="T42" fmla="*/ 218154 w 714375"/>
              <a:gd name="T43" fmla="*/ 686305 h 714375"/>
              <a:gd name="T44" fmla="*/ 262232 w 714375"/>
              <a:gd name="T45" fmla="*/ 701615 h 714375"/>
              <a:gd name="T46" fmla="*/ 308719 w 714375"/>
              <a:gd name="T47" fmla="*/ 711114 h 714375"/>
              <a:gd name="T48" fmla="*/ 357187 w 714375"/>
              <a:gd name="T49" fmla="*/ 714375 h 714375"/>
              <a:gd name="T50" fmla="*/ 405655 w 714375"/>
              <a:gd name="T51" fmla="*/ 711114 h 714375"/>
              <a:gd name="T52" fmla="*/ 452142 w 714375"/>
              <a:gd name="T53" fmla="*/ 701615 h 714375"/>
              <a:gd name="T54" fmla="*/ 496220 w 714375"/>
              <a:gd name="T55" fmla="*/ 686305 h 714375"/>
              <a:gd name="T56" fmla="*/ 537466 w 714375"/>
              <a:gd name="T57" fmla="*/ 665608 h 714375"/>
              <a:gd name="T58" fmla="*/ 575454 w 714375"/>
              <a:gd name="T59" fmla="*/ 639950 h 714375"/>
              <a:gd name="T60" fmla="*/ 609757 w 714375"/>
              <a:gd name="T61" fmla="*/ 609757 h 714375"/>
              <a:gd name="T62" fmla="*/ 639950 w 714375"/>
              <a:gd name="T63" fmla="*/ 575454 h 714375"/>
              <a:gd name="T64" fmla="*/ 665608 w 714375"/>
              <a:gd name="T65" fmla="*/ 537466 h 714375"/>
              <a:gd name="T66" fmla="*/ 686305 w 714375"/>
              <a:gd name="T67" fmla="*/ 496220 h 714375"/>
              <a:gd name="T68" fmla="*/ 701615 w 714375"/>
              <a:gd name="T69" fmla="*/ 452142 h 714375"/>
              <a:gd name="T70" fmla="*/ 711114 w 714375"/>
              <a:gd name="T71" fmla="*/ 405655 h 714375"/>
              <a:gd name="T72" fmla="*/ 714375 w 714375"/>
              <a:gd name="T73" fmla="*/ 357187 h 714375"/>
              <a:gd name="T74" fmla="*/ 711114 w 714375"/>
              <a:gd name="T75" fmla="*/ 308719 h 714375"/>
              <a:gd name="T76" fmla="*/ 701615 w 714375"/>
              <a:gd name="T77" fmla="*/ 262232 h 714375"/>
              <a:gd name="T78" fmla="*/ 686305 w 714375"/>
              <a:gd name="T79" fmla="*/ 218154 h 714375"/>
              <a:gd name="T80" fmla="*/ 665608 w 714375"/>
              <a:gd name="T81" fmla="*/ 176908 h 714375"/>
              <a:gd name="T82" fmla="*/ 639950 w 714375"/>
              <a:gd name="T83" fmla="*/ 138920 h 714375"/>
              <a:gd name="T84" fmla="*/ 609757 w 714375"/>
              <a:gd name="T85" fmla="*/ 104617 h 714375"/>
              <a:gd name="T86" fmla="*/ 575454 w 714375"/>
              <a:gd name="T87" fmla="*/ 74424 h 714375"/>
              <a:gd name="T88" fmla="*/ 537466 w 714375"/>
              <a:gd name="T89" fmla="*/ 48766 h 714375"/>
              <a:gd name="T90" fmla="*/ 496220 w 714375"/>
              <a:gd name="T91" fmla="*/ 28069 h 714375"/>
              <a:gd name="T92" fmla="*/ 452142 w 714375"/>
              <a:gd name="T93" fmla="*/ 12759 h 714375"/>
              <a:gd name="T94" fmla="*/ 405655 w 714375"/>
              <a:gd name="T95" fmla="*/ 3260 h 714375"/>
              <a:gd name="T96" fmla="*/ 357187 w 714375"/>
              <a:gd name="T97" fmla="*/ 0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00AF5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8" name="object 27"/>
          <p:cNvSpPr>
            <a:spLocks/>
          </p:cNvSpPr>
          <p:nvPr/>
        </p:nvSpPr>
        <p:spPr bwMode="auto">
          <a:xfrm>
            <a:off x="7358063" y="5072063"/>
            <a:ext cx="714375" cy="714375"/>
          </a:xfrm>
          <a:custGeom>
            <a:avLst/>
            <a:gdLst>
              <a:gd name="T0" fmla="*/ 0 w 714375"/>
              <a:gd name="T1" fmla="*/ 357187 h 714375"/>
              <a:gd name="T2" fmla="*/ 3260 w 714375"/>
              <a:gd name="T3" fmla="*/ 308719 h 714375"/>
              <a:gd name="T4" fmla="*/ 12759 w 714375"/>
              <a:gd name="T5" fmla="*/ 262232 h 714375"/>
              <a:gd name="T6" fmla="*/ 28069 w 714375"/>
              <a:gd name="T7" fmla="*/ 218154 h 714375"/>
              <a:gd name="T8" fmla="*/ 48766 w 714375"/>
              <a:gd name="T9" fmla="*/ 176908 h 714375"/>
              <a:gd name="T10" fmla="*/ 74424 w 714375"/>
              <a:gd name="T11" fmla="*/ 138920 h 714375"/>
              <a:gd name="T12" fmla="*/ 104617 w 714375"/>
              <a:gd name="T13" fmla="*/ 104617 h 714375"/>
              <a:gd name="T14" fmla="*/ 138920 w 714375"/>
              <a:gd name="T15" fmla="*/ 74424 h 714375"/>
              <a:gd name="T16" fmla="*/ 176908 w 714375"/>
              <a:gd name="T17" fmla="*/ 48766 h 714375"/>
              <a:gd name="T18" fmla="*/ 218154 w 714375"/>
              <a:gd name="T19" fmla="*/ 28069 h 714375"/>
              <a:gd name="T20" fmla="*/ 262232 w 714375"/>
              <a:gd name="T21" fmla="*/ 12759 h 714375"/>
              <a:gd name="T22" fmla="*/ 308719 w 714375"/>
              <a:gd name="T23" fmla="*/ 3260 h 714375"/>
              <a:gd name="T24" fmla="*/ 357187 w 714375"/>
              <a:gd name="T25" fmla="*/ 0 h 714375"/>
              <a:gd name="T26" fmla="*/ 405655 w 714375"/>
              <a:gd name="T27" fmla="*/ 3260 h 714375"/>
              <a:gd name="T28" fmla="*/ 452142 w 714375"/>
              <a:gd name="T29" fmla="*/ 12759 h 714375"/>
              <a:gd name="T30" fmla="*/ 496220 w 714375"/>
              <a:gd name="T31" fmla="*/ 28069 h 714375"/>
              <a:gd name="T32" fmla="*/ 537466 w 714375"/>
              <a:gd name="T33" fmla="*/ 48766 h 714375"/>
              <a:gd name="T34" fmla="*/ 575454 w 714375"/>
              <a:gd name="T35" fmla="*/ 74424 h 714375"/>
              <a:gd name="T36" fmla="*/ 609757 w 714375"/>
              <a:gd name="T37" fmla="*/ 104617 h 714375"/>
              <a:gd name="T38" fmla="*/ 639950 w 714375"/>
              <a:gd name="T39" fmla="*/ 138920 h 714375"/>
              <a:gd name="T40" fmla="*/ 665608 w 714375"/>
              <a:gd name="T41" fmla="*/ 176908 h 714375"/>
              <a:gd name="T42" fmla="*/ 686305 w 714375"/>
              <a:gd name="T43" fmla="*/ 218154 h 714375"/>
              <a:gd name="T44" fmla="*/ 701615 w 714375"/>
              <a:gd name="T45" fmla="*/ 262232 h 714375"/>
              <a:gd name="T46" fmla="*/ 711114 w 714375"/>
              <a:gd name="T47" fmla="*/ 308719 h 714375"/>
              <a:gd name="T48" fmla="*/ 714375 w 714375"/>
              <a:gd name="T49" fmla="*/ 357187 h 714375"/>
              <a:gd name="T50" fmla="*/ 711114 w 714375"/>
              <a:gd name="T51" fmla="*/ 405655 h 714375"/>
              <a:gd name="T52" fmla="*/ 701615 w 714375"/>
              <a:gd name="T53" fmla="*/ 452142 h 714375"/>
              <a:gd name="T54" fmla="*/ 686305 w 714375"/>
              <a:gd name="T55" fmla="*/ 496220 h 714375"/>
              <a:gd name="T56" fmla="*/ 665608 w 714375"/>
              <a:gd name="T57" fmla="*/ 537466 h 714375"/>
              <a:gd name="T58" fmla="*/ 639950 w 714375"/>
              <a:gd name="T59" fmla="*/ 575454 h 714375"/>
              <a:gd name="T60" fmla="*/ 609757 w 714375"/>
              <a:gd name="T61" fmla="*/ 609757 h 714375"/>
              <a:gd name="T62" fmla="*/ 575454 w 714375"/>
              <a:gd name="T63" fmla="*/ 639950 h 714375"/>
              <a:gd name="T64" fmla="*/ 537466 w 714375"/>
              <a:gd name="T65" fmla="*/ 665608 h 714375"/>
              <a:gd name="T66" fmla="*/ 496220 w 714375"/>
              <a:gd name="T67" fmla="*/ 686305 h 714375"/>
              <a:gd name="T68" fmla="*/ 452142 w 714375"/>
              <a:gd name="T69" fmla="*/ 701615 h 714375"/>
              <a:gd name="T70" fmla="*/ 405655 w 714375"/>
              <a:gd name="T71" fmla="*/ 711114 h 714375"/>
              <a:gd name="T72" fmla="*/ 357187 w 714375"/>
              <a:gd name="T73" fmla="*/ 714375 h 714375"/>
              <a:gd name="T74" fmla="*/ 308719 w 714375"/>
              <a:gd name="T75" fmla="*/ 711114 h 714375"/>
              <a:gd name="T76" fmla="*/ 262232 w 714375"/>
              <a:gd name="T77" fmla="*/ 701615 h 714375"/>
              <a:gd name="T78" fmla="*/ 218154 w 714375"/>
              <a:gd name="T79" fmla="*/ 686305 h 714375"/>
              <a:gd name="T80" fmla="*/ 176908 w 714375"/>
              <a:gd name="T81" fmla="*/ 665608 h 714375"/>
              <a:gd name="T82" fmla="*/ 138920 w 714375"/>
              <a:gd name="T83" fmla="*/ 639950 h 714375"/>
              <a:gd name="T84" fmla="*/ 104617 w 714375"/>
              <a:gd name="T85" fmla="*/ 609757 h 714375"/>
              <a:gd name="T86" fmla="*/ 74424 w 714375"/>
              <a:gd name="T87" fmla="*/ 575454 h 714375"/>
              <a:gd name="T88" fmla="*/ 48766 w 714375"/>
              <a:gd name="T89" fmla="*/ 537466 h 714375"/>
              <a:gd name="T90" fmla="*/ 28069 w 714375"/>
              <a:gd name="T91" fmla="*/ 496220 h 714375"/>
              <a:gd name="T92" fmla="*/ 12759 w 714375"/>
              <a:gd name="T93" fmla="*/ 452142 h 714375"/>
              <a:gd name="T94" fmla="*/ 3260 w 714375"/>
              <a:gd name="T95" fmla="*/ 405655 h 714375"/>
              <a:gd name="T96" fmla="*/ 0 w 714375"/>
              <a:gd name="T97" fmla="*/ 357187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" name="object 28"/>
          <p:cNvSpPr txBox="1"/>
          <p:nvPr/>
        </p:nvSpPr>
        <p:spPr>
          <a:xfrm>
            <a:off x="7096125" y="4389438"/>
            <a:ext cx="1239838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Union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9661" name="object 3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16A7928-2ABE-44FC-90BA-7D2D89AB64F4}" type="slidenum">
              <a:rPr lang="en-US" smtClean="0"/>
              <a:pPr marL="25400"/>
              <a:t>38</a:t>
            </a:fld>
            <a:endParaRPr lang="th-TH" smtClean="0"/>
          </a:p>
        </p:txBody>
      </p:sp>
      <p:sp>
        <p:nvSpPr>
          <p:cNvPr id="29" name="object 29"/>
          <p:cNvSpPr txBox="1"/>
          <p:nvPr/>
        </p:nvSpPr>
        <p:spPr>
          <a:xfrm>
            <a:off x="8366125" y="4891088"/>
            <a:ext cx="211138" cy="301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i="1" dirty="0">
                <a:latin typeface="Consolas"/>
                <a:cs typeface="Consolas"/>
              </a:rPr>
              <a:t>A</a:t>
            </a:r>
            <a:r>
              <a:rPr sz="1575" b="1" i="1" spc="7" baseline="-21164" dirty="0">
                <a:latin typeface="Consolas"/>
                <a:cs typeface="Consolas"/>
              </a:rPr>
              <a:t>i</a:t>
            </a:r>
            <a:endParaRPr sz="1575" baseline="-21164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37375" y="5884863"/>
            <a:ext cx="1508125" cy="403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8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25" dirty="0">
                <a:latin typeface="Consolas"/>
                <a:cs typeface="Consolas"/>
              </a:rPr>
              <a:t>|</a:t>
            </a:r>
            <a:r>
              <a:rPr sz="1600" b="1" spc="25" dirty="0">
                <a:latin typeface="Symbol"/>
                <a:cs typeface="Symbol"/>
              </a:rPr>
              <a:t></a:t>
            </a:r>
            <a:r>
              <a:rPr sz="1600" b="1" i="1" spc="25" dirty="0">
                <a:latin typeface="Consolas"/>
                <a:cs typeface="Consolas"/>
              </a:rPr>
              <a:t>A</a:t>
            </a:r>
            <a:r>
              <a:rPr sz="1575" b="1" i="1" spc="37" baseline="-21164" dirty="0">
                <a:latin typeface="Consolas"/>
                <a:cs typeface="Consolas"/>
              </a:rPr>
              <a:t>i</a:t>
            </a:r>
            <a:r>
              <a:rPr sz="1600" b="1" spc="25" dirty="0">
                <a:latin typeface="Consolas"/>
                <a:cs typeface="Consolas"/>
              </a:rPr>
              <a:t>| </a:t>
            </a:r>
            <a:r>
              <a:rPr sz="1600" b="1" dirty="0">
                <a:latin typeface="Symbol"/>
                <a:cs typeface="Symbol"/>
              </a:rPr>
              <a:t></a:t>
            </a:r>
            <a:r>
              <a:rPr sz="1600" b="1" spc="320" dirty="0">
                <a:latin typeface="Times New Roman"/>
                <a:cs typeface="Times New Roman"/>
              </a:rPr>
              <a:t> </a:t>
            </a:r>
            <a:r>
              <a:rPr sz="1600" b="1" spc="25" dirty="0">
                <a:latin typeface="Symbol"/>
                <a:cs typeface="Symbol"/>
              </a:rPr>
              <a:t></a:t>
            </a:r>
            <a:r>
              <a:rPr sz="1600" b="1" spc="25" dirty="0">
                <a:latin typeface="Consolas"/>
                <a:cs typeface="Consolas"/>
              </a:rPr>
              <a:t>|</a:t>
            </a:r>
            <a:r>
              <a:rPr sz="1600" b="1" i="1" spc="25" dirty="0">
                <a:latin typeface="Consolas"/>
                <a:cs typeface="Consolas"/>
              </a:rPr>
              <a:t>A</a:t>
            </a:r>
            <a:r>
              <a:rPr sz="1575" b="1" i="1" spc="37" baseline="-21164" dirty="0">
                <a:latin typeface="Consolas"/>
                <a:cs typeface="Consolas"/>
              </a:rPr>
              <a:t>i</a:t>
            </a:r>
            <a:r>
              <a:rPr sz="1600" b="1" spc="25" dirty="0">
                <a:latin typeface="Consolas"/>
                <a:cs typeface="Consolas"/>
              </a:rPr>
              <a:t>|</a:t>
            </a:r>
            <a:endParaRPr sz="1600">
              <a:latin typeface="Consolas"/>
              <a:cs typeface="Consolas"/>
            </a:endParaRPr>
          </a:p>
          <a:p>
            <a:pPr marL="179070" fontAlgn="auto">
              <a:lnSpc>
                <a:spcPts val="1170"/>
              </a:lnSpc>
              <a:spcBef>
                <a:spcPts val="0"/>
              </a:spcBef>
              <a:spcAft>
                <a:spcPts val="0"/>
              </a:spcAft>
              <a:tabLst>
                <a:tab pos="967105" algn="l"/>
              </a:tabLst>
              <a:defRPr/>
            </a:pPr>
            <a:r>
              <a:rPr sz="1050" b="1" i="1" spc="5" dirty="0">
                <a:latin typeface="Consolas"/>
                <a:cs typeface="Consolas"/>
              </a:rPr>
              <a:t>i	i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3313"/>
            <a:ext cx="4244975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AF50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solidFill>
                  <a:srgbClr val="00AF50"/>
                </a:solidFill>
                <a:latin typeface="Tahoma"/>
                <a:cs typeface="Tahoma"/>
              </a:rPr>
              <a:t>We </a:t>
            </a:r>
            <a:r>
              <a:rPr sz="2400" spc="-5" dirty="0">
                <a:solidFill>
                  <a:srgbClr val="00AF50"/>
                </a:solidFill>
                <a:latin typeface="Tahoma"/>
                <a:cs typeface="Tahoma"/>
              </a:rPr>
              <a:t>just learned: </a:t>
            </a:r>
            <a:r>
              <a:rPr sz="2400" dirty="0">
                <a:latin typeface="Consolas"/>
                <a:cs typeface="Consolas"/>
              </a:rPr>
              <a:t>|</a:t>
            </a:r>
            <a:r>
              <a:rPr sz="2400" i="1" dirty="0">
                <a:latin typeface="Consolas"/>
                <a:cs typeface="Consolas"/>
              </a:rPr>
              <a:t>I</a:t>
            </a:r>
            <a:r>
              <a:rPr sz="2400" dirty="0">
                <a:latin typeface="Consolas"/>
                <a:cs typeface="Consolas"/>
              </a:rPr>
              <a:t>| =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i="1" spc="-5" dirty="0">
                <a:latin typeface="Consolas"/>
                <a:cs typeface="Consolas"/>
              </a:rPr>
              <a:t>n</a:t>
            </a:r>
            <a:r>
              <a:rPr sz="2400" spc="-5" dirty="0">
                <a:latin typeface="Consolas"/>
                <a:cs typeface="Consolas"/>
              </a:rPr>
              <a:t>e</a:t>
            </a:r>
            <a:r>
              <a:rPr sz="2400" spc="-7" baseline="24305" dirty="0">
                <a:latin typeface="Consolas"/>
                <a:cs typeface="Consolas"/>
              </a:rPr>
              <a:t>–</a:t>
            </a:r>
            <a:r>
              <a:rPr sz="2400" i="1" spc="-7" baseline="24305" dirty="0">
                <a:latin typeface="Consolas"/>
                <a:cs typeface="Consolas"/>
              </a:rPr>
              <a:t>c</a:t>
            </a:r>
            <a:endParaRPr sz="2400" baseline="24305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6113" y="2409825"/>
            <a:ext cx="4445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1993900"/>
            <a:ext cx="2162175" cy="111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Let’s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try: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c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8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ln(</a:t>
            </a: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c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8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2ln(</a:t>
            </a: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9775" y="2409825"/>
            <a:ext cx="1069975" cy="698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n</a:t>
            </a:r>
            <a:r>
              <a:rPr sz="2000" spc="5" dirty="0">
                <a:latin typeface="Consolas"/>
                <a:cs typeface="Consolas"/>
              </a:rPr>
              <a:t>e</a:t>
            </a:r>
            <a:r>
              <a:rPr sz="1950" spc="7" baseline="25641" dirty="0">
                <a:latin typeface="Consolas"/>
                <a:cs typeface="Consolas"/>
              </a:rPr>
              <a:t>–</a:t>
            </a:r>
            <a:r>
              <a:rPr sz="1950" i="1" spc="7" baseline="25641" dirty="0">
                <a:latin typeface="Consolas"/>
                <a:cs typeface="Consolas"/>
              </a:rPr>
              <a:t>c</a:t>
            </a:r>
            <a:endParaRPr sz="1950" baseline="25641">
              <a:latin typeface="Consolas"/>
              <a:cs typeface="Consolas"/>
            </a:endParaRPr>
          </a:p>
          <a:p>
            <a:pPr marL="12700" fontAlgn="auto">
              <a:spcBef>
                <a:spcPts val="48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n</a:t>
            </a:r>
            <a:r>
              <a:rPr sz="2000" spc="5" dirty="0">
                <a:latin typeface="Consolas"/>
                <a:cs typeface="Consolas"/>
              </a:rPr>
              <a:t>e</a:t>
            </a:r>
            <a:r>
              <a:rPr sz="1950" spc="7" baseline="25641" dirty="0">
                <a:latin typeface="Consolas"/>
                <a:cs typeface="Consolas"/>
              </a:rPr>
              <a:t>–</a:t>
            </a:r>
            <a:r>
              <a:rPr sz="1950" i="1" spc="7" baseline="25641" dirty="0">
                <a:latin typeface="Consolas"/>
                <a:cs typeface="Consolas"/>
              </a:rPr>
              <a:t>c</a:t>
            </a:r>
            <a:endParaRPr sz="1950" baseline="25641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9775" y="27765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5638" y="2333625"/>
            <a:ext cx="1879600" cy="814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000" spc="-7" baseline="-16666" dirty="0">
                <a:latin typeface="Consolas"/>
                <a:cs typeface="Consolas"/>
              </a:rPr>
              <a:t>=</a:t>
            </a:r>
            <a:r>
              <a:rPr sz="3000" spc="-112" baseline="-16666" dirty="0">
                <a:latin typeface="Consolas"/>
                <a:cs typeface="Consolas"/>
              </a:rPr>
              <a:t> </a:t>
            </a:r>
            <a:r>
              <a:rPr sz="3000" i="1" spc="15" baseline="-16666" dirty="0">
                <a:latin typeface="Consolas"/>
                <a:cs typeface="Consolas"/>
              </a:rPr>
              <a:t>n</a:t>
            </a:r>
            <a:r>
              <a:rPr sz="3000" spc="15" baseline="-16666" dirty="0">
                <a:latin typeface="Consolas"/>
                <a:cs typeface="Consolas"/>
              </a:rPr>
              <a:t>e</a:t>
            </a:r>
            <a:r>
              <a:rPr sz="1300" spc="10" dirty="0">
                <a:latin typeface="Consolas"/>
                <a:cs typeface="Consolas"/>
              </a:rPr>
              <a:t>–ln(</a:t>
            </a:r>
            <a:r>
              <a:rPr sz="1300" i="1" spc="10" dirty="0">
                <a:latin typeface="Consolas"/>
                <a:cs typeface="Consolas"/>
              </a:rPr>
              <a:t>n</a:t>
            </a:r>
            <a:r>
              <a:rPr sz="1300" spc="10" dirty="0">
                <a:latin typeface="Consolas"/>
                <a:cs typeface="Consolas"/>
              </a:rPr>
              <a:t>)</a:t>
            </a:r>
            <a:endParaRPr sz="1300">
              <a:latin typeface="Consolas"/>
              <a:cs typeface="Consolas"/>
            </a:endParaRPr>
          </a:p>
          <a:p>
            <a:pPr marL="12700" fontAlgn="auto">
              <a:spcBef>
                <a:spcPts val="480"/>
              </a:spcBef>
              <a:spcAft>
                <a:spcPts val="0"/>
              </a:spcAft>
              <a:tabLst>
                <a:tab pos="1645920" algn="l"/>
              </a:tabLst>
              <a:defRPr/>
            </a:pPr>
            <a:r>
              <a:rPr sz="3000" spc="-7" baseline="-16666" dirty="0">
                <a:latin typeface="Consolas"/>
                <a:cs typeface="Consolas"/>
              </a:rPr>
              <a:t>= </a:t>
            </a:r>
            <a:r>
              <a:rPr sz="3000" i="1" spc="-7" baseline="-16666" dirty="0">
                <a:latin typeface="Consolas"/>
                <a:cs typeface="Consolas"/>
              </a:rPr>
              <a:t>n</a:t>
            </a:r>
            <a:r>
              <a:rPr sz="3000" spc="-15" baseline="-16666" dirty="0">
                <a:latin typeface="Consolas"/>
                <a:cs typeface="Consolas"/>
              </a:rPr>
              <a:t>e</a:t>
            </a:r>
            <a:r>
              <a:rPr sz="1300" spc="15" dirty="0">
                <a:latin typeface="Consolas"/>
                <a:cs typeface="Consolas"/>
              </a:rPr>
              <a:t>–</a:t>
            </a:r>
            <a:r>
              <a:rPr sz="1300" spc="10" dirty="0">
                <a:latin typeface="Consolas"/>
                <a:cs typeface="Consolas"/>
              </a:rPr>
              <a:t>2</a:t>
            </a:r>
            <a:r>
              <a:rPr sz="1300" spc="15" dirty="0">
                <a:latin typeface="Consolas"/>
                <a:cs typeface="Consolas"/>
              </a:rPr>
              <a:t>l</a:t>
            </a:r>
            <a:r>
              <a:rPr sz="1300" spc="20" dirty="0">
                <a:latin typeface="Consolas"/>
                <a:cs typeface="Consolas"/>
              </a:rPr>
              <a:t>n(</a:t>
            </a:r>
            <a:r>
              <a:rPr sz="1300" i="1" spc="20" dirty="0">
                <a:latin typeface="Consolas"/>
                <a:cs typeface="Consolas"/>
              </a:rPr>
              <a:t>n</a:t>
            </a:r>
            <a:r>
              <a:rPr sz="1300" spc="15" dirty="0">
                <a:latin typeface="Consolas"/>
                <a:cs typeface="Consolas"/>
              </a:rPr>
              <a:t>)</a:t>
            </a:r>
            <a:r>
              <a:rPr sz="1300" dirty="0">
                <a:latin typeface="Consolas"/>
                <a:cs typeface="Consolas"/>
              </a:rPr>
              <a:t>	</a:t>
            </a:r>
            <a:r>
              <a:rPr sz="1300" spc="-325" dirty="0">
                <a:latin typeface="Consolas"/>
                <a:cs typeface="Consolas"/>
              </a:rPr>
              <a:t>1</a:t>
            </a:r>
            <a:r>
              <a:rPr sz="3000" i="1" spc="-757" baseline="-16666" dirty="0">
                <a:latin typeface="Consolas"/>
                <a:cs typeface="Consolas"/>
              </a:rPr>
              <a:t>/</a:t>
            </a:r>
            <a:r>
              <a:rPr sz="1950" i="1" spc="22" baseline="-47008" dirty="0">
                <a:latin typeface="Consolas"/>
                <a:cs typeface="Consolas"/>
              </a:rPr>
              <a:t>n</a:t>
            </a:r>
            <a:endParaRPr sz="1950" baseline="-47008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019550"/>
            <a:ext cx="1584325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43129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h</a:t>
            </a:r>
            <a:r>
              <a:rPr sz="2000" spc="-10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575" y="3603625"/>
            <a:ext cx="1185863" cy="111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So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if: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0665" name="object 10"/>
          <p:cNvSpPr txBox="1">
            <a:spLocks noChangeArrowheads="1"/>
          </p:cNvSpPr>
          <p:nvPr/>
        </p:nvSpPr>
        <p:spPr bwMode="auto">
          <a:xfrm>
            <a:off x="1836738" y="3883025"/>
            <a:ext cx="712787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ct val="120000"/>
              </a:lnSpc>
            </a:pPr>
            <a:r>
              <a:rPr lang="th-TH" sz="1300">
                <a:latin typeface="Consolas" pitchFamily="49" charset="0"/>
                <a:cs typeface="Consolas" pitchFamily="49" charset="0"/>
              </a:rPr>
              <a:t>ln(</a:t>
            </a:r>
            <a:r>
              <a:rPr lang="th-TH" sz="13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000" i="1" baseline="-17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i="1" baseline="-47000">
                <a:latin typeface="Consolas" pitchFamily="49" charset="0"/>
                <a:cs typeface="Consolas" pitchFamily="49" charset="0"/>
              </a:rPr>
              <a:t>n  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2ln(</a:t>
            </a:r>
            <a:r>
              <a:rPr lang="th-TH" sz="13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000" i="1" baseline="-17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i="1" baseline="-47000">
                <a:latin typeface="Consolas" pitchFamily="49" charset="0"/>
                <a:cs typeface="Consolas" pitchFamily="49" charset="0"/>
              </a:rPr>
              <a:t>n</a:t>
            </a:r>
            <a:endParaRPr lang="th-TH" sz="1900" baseline="-47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9775" y="4384675"/>
            <a:ext cx="1303338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 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spc="-75" dirty="0">
                <a:latin typeface="Consolas"/>
                <a:cs typeface="Consolas"/>
              </a:rPr>
              <a:t> </a:t>
            </a:r>
            <a:r>
              <a:rPr sz="2000" spc="-5" dirty="0">
                <a:latin typeface="Symbol"/>
                <a:cs typeface="Symbol"/>
              </a:rPr>
              <a:t>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7413" y="4308475"/>
            <a:ext cx="246062" cy="4492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-325" dirty="0">
                <a:latin typeface="Consolas"/>
                <a:cs typeface="Consolas"/>
              </a:rPr>
              <a:t>1</a:t>
            </a:r>
            <a:r>
              <a:rPr sz="3000" i="1" spc="-757" baseline="-16666" dirty="0">
                <a:latin typeface="Consolas"/>
                <a:cs typeface="Consolas"/>
              </a:rPr>
              <a:t>/</a:t>
            </a:r>
            <a:r>
              <a:rPr sz="1950" i="1" spc="22" baseline="-47008" dirty="0">
                <a:latin typeface="Consolas"/>
                <a:cs typeface="Consolas"/>
              </a:rPr>
              <a:t>n</a:t>
            </a:r>
            <a:endParaRPr sz="1950" baseline="-47008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775" y="4384675"/>
            <a:ext cx="446088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→</a:t>
            </a:r>
            <a:r>
              <a:rPr sz="2000" spc="-9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0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975" y="4384675"/>
            <a:ext cx="104775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as </a:t>
            </a:r>
            <a:r>
              <a:rPr sz="2000" i="1" spc="-5" dirty="0">
                <a:latin typeface="Consolas"/>
                <a:cs typeface="Consolas"/>
              </a:rPr>
              <a:t>n </a:t>
            </a:r>
            <a:r>
              <a:rPr sz="2000" spc="-5" dirty="0">
                <a:latin typeface="Consolas"/>
                <a:cs typeface="Consolas"/>
              </a:rPr>
              <a:t>→</a:t>
            </a:r>
            <a:r>
              <a:rPr sz="2000" spc="-9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∞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0670" name="object 15"/>
          <p:cNvSpPr>
            <a:spLocks noChangeArrowheads="1"/>
          </p:cNvSpPr>
          <p:nvPr/>
        </p:nvSpPr>
        <p:spPr bwMode="auto">
          <a:xfrm>
            <a:off x="258763" y="254000"/>
            <a:ext cx="665480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Case of No Isolated</a:t>
            </a:r>
            <a:r>
              <a:rPr spc="-85" dirty="0"/>
              <a:t> </a:t>
            </a:r>
            <a:r>
              <a:rPr spc="-5" dirty="0"/>
              <a:t>Nodes</a:t>
            </a:r>
          </a:p>
        </p:txBody>
      </p:sp>
      <p:sp>
        <p:nvSpPr>
          <p:cNvPr id="17" name="object 1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0673" name="object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CB773DB-D78D-4954-B8F6-DB78EF46E5CD}" type="slidenum">
              <a:rPr lang="en-US" smtClean="0"/>
              <a:pPr marL="25400"/>
              <a:t>39</a:t>
            </a:fld>
            <a:endParaRPr lang="th-TH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5286375" cy="1619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NetLogo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website: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480"/>
              </a:spcBef>
              <a:spcAft>
                <a:spcPts val="0"/>
              </a:spcAft>
              <a:defRPr/>
            </a:pPr>
            <a:r>
              <a:rPr sz="2000" u="heavy" spc="-5" dirty="0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http://ccl.northwestern.edu/netlogo/</a:t>
            </a:r>
            <a:endParaRPr sz="2000">
              <a:latin typeface="Tahoma"/>
              <a:cs typeface="Tahom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72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Models specified in the class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website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293" name="object 6"/>
          <p:cNvSpPr>
            <a:spLocks noChangeArrowheads="1"/>
          </p:cNvSpPr>
          <p:nvPr/>
        </p:nvSpPr>
        <p:spPr bwMode="auto">
          <a:xfrm>
            <a:off x="258763" y="254000"/>
            <a:ext cx="37766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4" name="object 7"/>
          <p:cNvSpPr>
            <a:spLocks noChangeArrowheads="1"/>
          </p:cNvSpPr>
          <p:nvPr/>
        </p:nvSpPr>
        <p:spPr bwMode="auto">
          <a:xfrm>
            <a:off x="3417888" y="254000"/>
            <a:ext cx="25431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Downloading</a:t>
            </a:r>
            <a:r>
              <a:rPr spc="-95" dirty="0"/>
              <a:t> </a:t>
            </a:r>
            <a:r>
              <a:rPr spc="-5" dirty="0"/>
              <a:t>NetLogo</a:t>
            </a: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2297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641CAD95-9F60-4C57-9377-6E73325B2FF2}" type="slidenum">
              <a:rPr lang="en-US" smtClean="0"/>
              <a:pPr marL="65088"/>
              <a:t>4</a:t>
            </a:fld>
            <a:endParaRPr lang="th-TH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4" name="object 5"/>
          <p:cNvSpPr>
            <a:spLocks noChangeArrowheads="1"/>
          </p:cNvSpPr>
          <p:nvPr/>
        </p:nvSpPr>
        <p:spPr bwMode="auto">
          <a:xfrm>
            <a:off x="258763" y="254000"/>
            <a:ext cx="733901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Evolution of </a:t>
            </a:r>
            <a:r>
              <a:rPr dirty="0"/>
              <a:t>a </a:t>
            </a:r>
            <a:r>
              <a:rPr spc="-5" dirty="0"/>
              <a:t>Random</a:t>
            </a:r>
            <a:r>
              <a:rPr spc="-80" dirty="0"/>
              <a:t> </a:t>
            </a:r>
            <a:r>
              <a:rPr spc="-5" dirty="0"/>
              <a:t>Graph</a:t>
            </a:r>
          </a:p>
        </p:txBody>
      </p:sp>
      <p:sp>
        <p:nvSpPr>
          <p:cNvPr id="71686" name="object 7"/>
          <p:cNvSpPr>
            <a:spLocks noChangeArrowheads="1"/>
          </p:cNvSpPr>
          <p:nvPr/>
        </p:nvSpPr>
        <p:spPr bwMode="auto">
          <a:xfrm>
            <a:off x="1168400" y="1090613"/>
            <a:ext cx="1809750" cy="5492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7" name="object 8"/>
          <p:cNvSpPr>
            <a:spLocks noChangeArrowheads="1"/>
          </p:cNvSpPr>
          <p:nvPr/>
        </p:nvSpPr>
        <p:spPr bwMode="auto">
          <a:xfrm>
            <a:off x="1214438" y="1117600"/>
            <a:ext cx="1714500" cy="454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8" name="object 9"/>
          <p:cNvSpPr>
            <a:spLocks/>
          </p:cNvSpPr>
          <p:nvPr/>
        </p:nvSpPr>
        <p:spPr bwMode="auto">
          <a:xfrm>
            <a:off x="1214438" y="1117600"/>
            <a:ext cx="1714500" cy="454025"/>
          </a:xfrm>
          <a:custGeom>
            <a:avLst/>
            <a:gdLst>
              <a:gd name="T0" fmla="*/ 1714512 w 1714500"/>
              <a:gd name="T1" fmla="*/ 0 h 454659"/>
              <a:gd name="T2" fmla="*/ 1714512 w 1714500"/>
              <a:gd name="T3" fmla="*/ 291846 h 454659"/>
              <a:gd name="T4" fmla="*/ 857262 w 1714500"/>
              <a:gd name="T5" fmla="*/ 454545 h 454659"/>
              <a:gd name="T6" fmla="*/ 0 w 1714500"/>
              <a:gd name="T7" fmla="*/ 291846 h 454659"/>
              <a:gd name="T8" fmla="*/ 0 w 1714500"/>
              <a:gd name="T9" fmla="*/ 0 h 454659"/>
              <a:gd name="T10" fmla="*/ 1714512 w 1714500"/>
              <a:gd name="T11" fmla="*/ 0 h 4546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14500"/>
              <a:gd name="T19" fmla="*/ 0 h 454659"/>
              <a:gd name="T20" fmla="*/ 1714500 w 1714500"/>
              <a:gd name="T21" fmla="*/ 454659 h 4546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14500" h="454659">
                <a:moveTo>
                  <a:pt x="1714512" y="0"/>
                </a:moveTo>
                <a:lnTo>
                  <a:pt x="1714512" y="291846"/>
                </a:lnTo>
                <a:lnTo>
                  <a:pt x="857262" y="454545"/>
                </a:lnTo>
                <a:lnTo>
                  <a:pt x="0" y="291846"/>
                </a:lnTo>
                <a:lnTo>
                  <a:pt x="0" y="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89" name="object 10"/>
          <p:cNvSpPr>
            <a:spLocks noChangeArrowheads="1"/>
          </p:cNvSpPr>
          <p:nvPr/>
        </p:nvSpPr>
        <p:spPr bwMode="auto">
          <a:xfrm>
            <a:off x="1168400" y="1401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0" name="object 11"/>
          <p:cNvSpPr>
            <a:spLocks noChangeArrowheads="1"/>
          </p:cNvSpPr>
          <p:nvPr/>
        </p:nvSpPr>
        <p:spPr bwMode="auto">
          <a:xfrm>
            <a:off x="1214438" y="1428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1" name="object 12"/>
          <p:cNvSpPr>
            <a:spLocks/>
          </p:cNvSpPr>
          <p:nvPr/>
        </p:nvSpPr>
        <p:spPr bwMode="auto">
          <a:xfrm>
            <a:off x="1214438" y="1428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92" name="object 13"/>
          <p:cNvSpPr>
            <a:spLocks noChangeArrowheads="1"/>
          </p:cNvSpPr>
          <p:nvPr/>
        </p:nvSpPr>
        <p:spPr bwMode="auto">
          <a:xfrm>
            <a:off x="1168400" y="19732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3" name="object 14"/>
          <p:cNvSpPr>
            <a:spLocks noChangeArrowheads="1"/>
          </p:cNvSpPr>
          <p:nvPr/>
        </p:nvSpPr>
        <p:spPr bwMode="auto">
          <a:xfrm>
            <a:off x="1214438" y="20002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4" name="object 15"/>
          <p:cNvSpPr>
            <a:spLocks/>
          </p:cNvSpPr>
          <p:nvPr/>
        </p:nvSpPr>
        <p:spPr bwMode="auto">
          <a:xfrm>
            <a:off x="1214438" y="2000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95" name="object 16"/>
          <p:cNvSpPr>
            <a:spLocks noChangeArrowheads="1"/>
          </p:cNvSpPr>
          <p:nvPr/>
        </p:nvSpPr>
        <p:spPr bwMode="auto">
          <a:xfrm>
            <a:off x="1168400" y="2544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6" name="object 17"/>
          <p:cNvSpPr>
            <a:spLocks noChangeArrowheads="1"/>
          </p:cNvSpPr>
          <p:nvPr/>
        </p:nvSpPr>
        <p:spPr bwMode="auto">
          <a:xfrm>
            <a:off x="1214438" y="2571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7" name="object 18"/>
          <p:cNvSpPr>
            <a:spLocks/>
          </p:cNvSpPr>
          <p:nvPr/>
        </p:nvSpPr>
        <p:spPr bwMode="auto">
          <a:xfrm>
            <a:off x="1214438" y="2571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98" name="object 19"/>
          <p:cNvSpPr>
            <a:spLocks noChangeArrowheads="1"/>
          </p:cNvSpPr>
          <p:nvPr/>
        </p:nvSpPr>
        <p:spPr bwMode="auto">
          <a:xfrm>
            <a:off x="1168400" y="3116263"/>
            <a:ext cx="1809750" cy="809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9" name="object 20"/>
          <p:cNvSpPr>
            <a:spLocks noChangeArrowheads="1"/>
          </p:cNvSpPr>
          <p:nvPr/>
        </p:nvSpPr>
        <p:spPr bwMode="auto">
          <a:xfrm>
            <a:off x="1214438" y="31432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0" name="object 21"/>
          <p:cNvSpPr>
            <a:spLocks/>
          </p:cNvSpPr>
          <p:nvPr/>
        </p:nvSpPr>
        <p:spPr bwMode="auto">
          <a:xfrm>
            <a:off x="1214438" y="3143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1" name="object 22"/>
          <p:cNvSpPr>
            <a:spLocks noChangeArrowheads="1"/>
          </p:cNvSpPr>
          <p:nvPr/>
        </p:nvSpPr>
        <p:spPr bwMode="auto">
          <a:xfrm>
            <a:off x="1168400" y="3687763"/>
            <a:ext cx="1809750" cy="809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2" name="object 23"/>
          <p:cNvSpPr>
            <a:spLocks noChangeArrowheads="1"/>
          </p:cNvSpPr>
          <p:nvPr/>
        </p:nvSpPr>
        <p:spPr bwMode="auto">
          <a:xfrm>
            <a:off x="1214438" y="37147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3" name="object 24"/>
          <p:cNvSpPr>
            <a:spLocks/>
          </p:cNvSpPr>
          <p:nvPr/>
        </p:nvSpPr>
        <p:spPr bwMode="auto">
          <a:xfrm>
            <a:off x="1214438" y="3714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4" name="object 25"/>
          <p:cNvSpPr>
            <a:spLocks noChangeArrowheads="1"/>
          </p:cNvSpPr>
          <p:nvPr/>
        </p:nvSpPr>
        <p:spPr bwMode="auto">
          <a:xfrm>
            <a:off x="1168400" y="4259263"/>
            <a:ext cx="1809750" cy="809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5" name="object 26"/>
          <p:cNvSpPr>
            <a:spLocks noChangeArrowheads="1"/>
          </p:cNvSpPr>
          <p:nvPr/>
        </p:nvSpPr>
        <p:spPr bwMode="auto">
          <a:xfrm>
            <a:off x="1214438" y="42862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6" name="object 27"/>
          <p:cNvSpPr>
            <a:spLocks/>
          </p:cNvSpPr>
          <p:nvPr/>
        </p:nvSpPr>
        <p:spPr bwMode="auto">
          <a:xfrm>
            <a:off x="1214438" y="4286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7" name="object 28"/>
          <p:cNvSpPr>
            <a:spLocks noChangeArrowheads="1"/>
          </p:cNvSpPr>
          <p:nvPr/>
        </p:nvSpPr>
        <p:spPr bwMode="auto">
          <a:xfrm>
            <a:off x="1168400" y="4830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8" name="object 29"/>
          <p:cNvSpPr>
            <a:spLocks noChangeArrowheads="1"/>
          </p:cNvSpPr>
          <p:nvPr/>
        </p:nvSpPr>
        <p:spPr bwMode="auto">
          <a:xfrm>
            <a:off x="1214438" y="4857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9" name="object 30"/>
          <p:cNvSpPr>
            <a:spLocks/>
          </p:cNvSpPr>
          <p:nvPr/>
        </p:nvSpPr>
        <p:spPr bwMode="auto">
          <a:xfrm>
            <a:off x="1214438" y="4857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0" name="object 31"/>
          <p:cNvSpPr>
            <a:spLocks noChangeArrowheads="1"/>
          </p:cNvSpPr>
          <p:nvPr/>
        </p:nvSpPr>
        <p:spPr bwMode="auto">
          <a:xfrm>
            <a:off x="1168400" y="5402263"/>
            <a:ext cx="1809750" cy="809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1" name="object 32"/>
          <p:cNvSpPr>
            <a:spLocks noChangeArrowheads="1"/>
          </p:cNvSpPr>
          <p:nvPr/>
        </p:nvSpPr>
        <p:spPr bwMode="auto">
          <a:xfrm>
            <a:off x="1214438" y="54292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2" name="object 33"/>
          <p:cNvSpPr>
            <a:spLocks/>
          </p:cNvSpPr>
          <p:nvPr/>
        </p:nvSpPr>
        <p:spPr bwMode="auto">
          <a:xfrm>
            <a:off x="1214438" y="5429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3" name="object 34"/>
          <p:cNvSpPr txBox="1">
            <a:spLocks noChangeArrowheads="1"/>
          </p:cNvSpPr>
          <p:nvPr/>
        </p:nvSpPr>
        <p:spPr bwMode="auto">
          <a:xfrm>
            <a:off x="1352550" y="1143000"/>
            <a:ext cx="1438275" cy="490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th-TH" sz="2400">
                <a:latin typeface="Consolas" pitchFamily="49" charset="0"/>
                <a:cs typeface="Consolas" pitchFamily="49" charset="0"/>
              </a:rPr>
              <a:t>0</a:t>
            </a:r>
          </a:p>
          <a:p>
            <a:pPr algn="ctr">
              <a:spcBef>
                <a:spcPts val="388"/>
              </a:spcBef>
            </a:pPr>
            <a:r>
              <a:rPr lang="th-TH" sz="1600" i="1">
                <a:latin typeface="Consolas" pitchFamily="49" charset="0"/>
                <a:cs typeface="Consolas" pitchFamily="49" charset="0"/>
              </a:rPr>
              <a:t>c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lnSpc>
                <a:spcPts val="4500"/>
              </a:lnSpc>
              <a:spcBef>
                <a:spcPts val="425"/>
              </a:spcBef>
            </a:pPr>
            <a:r>
              <a:rPr lang="th-TH" sz="1600">
                <a:latin typeface="Consolas" pitchFamily="49" charset="0"/>
                <a:cs typeface="Consolas" pitchFamily="49" charset="0"/>
              </a:rPr>
              <a:t>1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  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c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′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spcBef>
                <a:spcPts val="1200"/>
              </a:spcBef>
            </a:pPr>
            <a:r>
              <a:rPr lang="th-TH" sz="1600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spcBef>
                <a:spcPts val="1638"/>
              </a:spcBef>
            </a:pPr>
            <a:r>
              <a:rPr lang="th-TH" sz="3600" baseline="-16000">
                <a:latin typeface="Symbol" pitchFamily="18" charset="2"/>
                <a:cs typeface="Cordia New" pitchFamily="34" charset="-34"/>
              </a:rPr>
              <a:t></a:t>
            </a:r>
            <a:r>
              <a:rPr lang="th-TH" sz="3600" baseline="-16000">
                <a:latin typeface="Consolas" pitchFamily="49" charset="0"/>
                <a:cs typeface="Consolas" pitchFamily="49" charset="0"/>
              </a:rPr>
              <a:t>(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r>
              <a:rPr lang="th-TH" sz="3600" baseline="-1600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ctr">
              <a:spcBef>
                <a:spcPts val="2338"/>
              </a:spcBef>
            </a:pPr>
            <a:r>
              <a:rPr lang="th-TH" sz="2400">
                <a:latin typeface="Symbol" pitchFamily="18" charset="2"/>
                <a:cs typeface="Cordia New" pitchFamily="34" charset="-34"/>
              </a:rPr>
              <a:t>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 i="1" baseline="24000">
                <a:latin typeface="Symbol" pitchFamily="18" charset="2"/>
                <a:cs typeface="Cordia New" pitchFamily="34" charset="-34"/>
              </a:rPr>
              <a:t></a:t>
            </a:r>
            <a:r>
              <a:rPr lang="th-TH" sz="2400" baseline="24000">
                <a:latin typeface="Consolas" pitchFamily="49" charset="0"/>
                <a:cs typeface="Consolas" pitchFamily="49" charset="0"/>
              </a:rPr>
              <a:t>–1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ctr">
              <a:lnSpc>
                <a:spcPct val="155000"/>
              </a:lnSpc>
              <a:spcBef>
                <a:spcPts val="25"/>
              </a:spcBef>
            </a:pPr>
            <a:r>
              <a:rPr lang="th-TH" sz="2400">
                <a:latin typeface="Symbol" pitchFamily="18" charset="2"/>
                <a:cs typeface="Cordia New" pitchFamily="34" charset="-34"/>
              </a:rPr>
              <a:t>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(1)  1</a:t>
            </a:r>
          </a:p>
        </p:txBody>
      </p:sp>
      <p:sp>
        <p:nvSpPr>
          <p:cNvPr id="37" name="object 3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6061" y="1452167"/>
            <a:ext cx="281305" cy="426402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Calibri"/>
                <a:cs typeface="Calibri"/>
              </a:rPr>
              <a:t>G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aph 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ruc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dirty="0">
                <a:latin typeface="Consolas"/>
                <a:cs typeface="Consolas"/>
              </a:rPr>
              <a:t>G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i="1" dirty="0">
                <a:latin typeface="Consolas"/>
                <a:cs typeface="Consolas"/>
              </a:rPr>
              <a:t>n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i="1" dirty="0">
                <a:latin typeface="Consolas"/>
                <a:cs typeface="Consolas"/>
              </a:rPr>
              <a:t>p</a:t>
            </a:r>
            <a:r>
              <a:rPr sz="2000" dirty="0">
                <a:latin typeface="Consolas"/>
                <a:cs typeface="Consolas"/>
              </a:rPr>
              <a:t>)</a:t>
            </a:r>
            <a:r>
              <a:rPr sz="2000" spc="-640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i="1" dirty="0">
                <a:latin typeface="Consolas"/>
                <a:cs typeface="Consolas"/>
              </a:rPr>
              <a:t>p</a:t>
            </a:r>
            <a:r>
              <a:rPr sz="2000" i="1" spc="-645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chan</a:t>
            </a:r>
            <a:r>
              <a:rPr sz="2000" spc="-20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717" name="object 36"/>
          <p:cNvSpPr txBox="1">
            <a:spLocks noChangeArrowheads="1"/>
          </p:cNvSpPr>
          <p:nvPr/>
        </p:nvSpPr>
        <p:spPr bwMode="auto">
          <a:xfrm>
            <a:off x="3114675" y="973138"/>
            <a:ext cx="5575300" cy="500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ct val="112000"/>
              </a:lnSpc>
            </a:pPr>
            <a:r>
              <a:rPr lang="th-TH">
                <a:latin typeface="Calibri" pitchFamily="34" charset="0"/>
                <a:cs typeface="Cordia New" pitchFamily="34" charset="-34"/>
              </a:rPr>
              <a:t>empty graph  trees</a:t>
            </a:r>
          </a:p>
          <a:p>
            <a:pPr marL="12700">
              <a:spcBef>
                <a:spcPts val="1138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giant component appears</a:t>
            </a:r>
          </a:p>
          <a:p>
            <a:pPr marL="12700">
              <a:spcBef>
                <a:spcPts val="1138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one giant component, others are trees</a:t>
            </a:r>
          </a:p>
          <a:p>
            <a:pPr marL="12700">
              <a:lnSpc>
                <a:spcPct val="134000"/>
              </a:lnSpc>
              <a:spcBef>
                <a:spcPts val="13"/>
              </a:spcBef>
            </a:pPr>
            <a:r>
              <a:rPr lang="th-TH" i="1">
                <a:latin typeface="Consolas" pitchFamily="49" charset="0"/>
                <a:cs typeface="Consolas" pitchFamily="49" charset="0"/>
              </a:rPr>
              <a:t>G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n</a:t>
            </a:r>
            <a:r>
              <a:rPr lang="th-TH">
                <a:latin typeface="Consolas" pitchFamily="49" charset="0"/>
                <a:cs typeface="Consolas" pitchFamily="49" charset="0"/>
              </a:rPr>
              <a:t>,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) </a:t>
            </a:r>
            <a:r>
              <a:rPr lang="th-TH">
                <a:latin typeface="Calibri" pitchFamily="34" charset="0"/>
                <a:cs typeface="Cordia New" pitchFamily="34" charset="-34"/>
              </a:rPr>
              <a:t>is connected  No isolated nodes  finite diameter</a:t>
            </a:r>
          </a:p>
          <a:p>
            <a:pPr marL="12700">
              <a:lnSpc>
                <a:spcPts val="4675"/>
              </a:lnSpc>
              <a:spcBef>
                <a:spcPts val="200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dense graph, diameter is 2  complete graph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373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373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1177925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&lt;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8800" y="8382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3734" name="object 7"/>
          <p:cNvSpPr txBox="1">
            <a:spLocks noChangeArrowheads="1"/>
          </p:cNvSpPr>
          <p:nvPr/>
        </p:nvSpPr>
        <p:spPr bwMode="auto">
          <a:xfrm>
            <a:off x="993775" y="1560513"/>
            <a:ext cx="68675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there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no giant component</a:t>
            </a:r>
            <a:r>
              <a:rPr lang="th-TH" sz="2000">
                <a:latin typeface="Tahoma" pitchFamily="34" charset="0"/>
                <a:cs typeface="Tahoma" pitchFamily="34" charset="0"/>
              </a:rPr>
              <a:t>, with all  connected components of the graph having size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O(log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6575" y="2651125"/>
            <a:ext cx="117792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5000" y="22860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3737" name="object 10"/>
          <p:cNvSpPr txBox="1">
            <a:spLocks noChangeArrowheads="1"/>
          </p:cNvSpPr>
          <p:nvPr/>
        </p:nvSpPr>
        <p:spPr bwMode="auto">
          <a:xfrm>
            <a:off x="990600" y="3124200"/>
            <a:ext cx="74231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there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a single giant component</a:t>
            </a:r>
            <a:r>
              <a:rPr lang="th-TH" sz="2000">
                <a:latin typeface="Tahoma" pitchFamily="34" charset="0"/>
                <a:cs typeface="Tahoma" pitchFamily="34" charset="0"/>
              </a:rPr>
              <a:t>, with all  other connected components having size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O(log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575" y="4198938"/>
            <a:ext cx="117792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8800" y="38100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3740" name="object 13"/>
          <p:cNvSpPr txBox="1">
            <a:spLocks noChangeArrowheads="1"/>
          </p:cNvSpPr>
          <p:nvPr/>
        </p:nvSpPr>
        <p:spPr bwMode="auto">
          <a:xfrm>
            <a:off x="993775" y="4657725"/>
            <a:ext cx="6619875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 number of nodes in the largest  component of the graph is proportion to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n</a:t>
            </a:r>
            <a:r>
              <a:rPr lang="th-TH" sz="1900" baseline="38000">
                <a:latin typeface="Consolas" pitchFamily="49" charset="0"/>
                <a:cs typeface="Consolas" pitchFamily="49" charset="0"/>
              </a:rPr>
              <a:t>2</a:t>
            </a:r>
            <a:r>
              <a:rPr lang="th-TH" sz="1900" baseline="2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baseline="17000"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3741" name="object 14"/>
          <p:cNvSpPr>
            <a:spLocks noChangeArrowheads="1"/>
          </p:cNvSpPr>
          <p:nvPr/>
        </p:nvSpPr>
        <p:spPr bwMode="auto">
          <a:xfrm>
            <a:off x="258763" y="254000"/>
            <a:ext cx="83058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</a:t>
            </a:r>
            <a:r>
              <a:rPr dirty="0"/>
              <a:t>a </a:t>
            </a: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3744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0A19115-73E2-4DF8-8FB6-57AF6DF61062}" type="slidenum">
              <a:rPr lang="en-US" smtClean="0"/>
              <a:pPr marL="25400"/>
              <a:t>41</a:t>
            </a:fld>
            <a:endParaRPr lang="th-TH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475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475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4756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21625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If you have 2 large-components each occupying roughly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½ of the graph, how long does it typically take for the  addition of random edges to join them into one giant  component?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1-4 edge additions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5-20 edge additions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over 20 edge additions</a:t>
            </a:r>
          </a:p>
        </p:txBody>
      </p:sp>
      <p:sp>
        <p:nvSpPr>
          <p:cNvPr id="74757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#8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476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6FB405F-5BA1-42BF-B51A-E43BB991E66D}" type="slidenum">
              <a:rPr lang="en-US" smtClean="0"/>
              <a:pPr marL="25400"/>
              <a:t>42</a:t>
            </a:fld>
            <a:endParaRPr lang="th-TH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2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6803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4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5" name="object 6"/>
          <p:cNvSpPr>
            <a:spLocks noChangeArrowheads="1"/>
          </p:cNvSpPr>
          <p:nvPr/>
        </p:nvSpPr>
        <p:spPr bwMode="auto">
          <a:xfrm>
            <a:off x="258763" y="254000"/>
            <a:ext cx="81073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Why just One </a:t>
            </a:r>
            <a:r>
              <a:rPr spc="-5" dirty="0"/>
              <a:t>Giant</a:t>
            </a:r>
            <a:r>
              <a:rPr spc="-140" dirty="0"/>
              <a:t> </a:t>
            </a:r>
            <a:r>
              <a:rPr spc="-5" dirty="0"/>
              <a:t>Component?</a:t>
            </a:r>
          </a:p>
        </p:txBody>
      </p:sp>
      <p:sp>
        <p:nvSpPr>
          <p:cNvPr id="76807" name="object 8"/>
          <p:cNvSpPr>
            <a:spLocks noChangeArrowheads="1"/>
          </p:cNvSpPr>
          <p:nvPr/>
        </p:nvSpPr>
        <p:spPr bwMode="auto">
          <a:xfrm>
            <a:off x="933450" y="1158875"/>
            <a:ext cx="7278688" cy="43910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8" name="object 9"/>
          <p:cNvSpPr>
            <a:spLocks noChangeArrowheads="1"/>
          </p:cNvSpPr>
          <p:nvPr/>
        </p:nvSpPr>
        <p:spPr bwMode="auto">
          <a:xfrm>
            <a:off x="1128713" y="1352550"/>
            <a:ext cx="6896100" cy="4010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6813" y="5454650"/>
            <a:ext cx="42449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ErdosRenyiTwoComponents.nlogo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6811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2AFA15A-4BA5-4921-A22B-1F9D8B147CDE}" type="slidenum">
              <a:rPr lang="en-US" smtClean="0"/>
              <a:pPr marL="25400"/>
              <a:t>43</a:t>
            </a:fld>
            <a:endParaRPr lang="th-TH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7826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7827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7828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7829" name="object 6"/>
          <p:cNvSpPr>
            <a:spLocks noChangeArrowheads="1"/>
          </p:cNvSpPr>
          <p:nvPr/>
        </p:nvSpPr>
        <p:spPr bwMode="auto">
          <a:xfrm>
            <a:off x="258763" y="254000"/>
            <a:ext cx="57689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Average Shortest</a:t>
            </a:r>
            <a:r>
              <a:rPr spc="-85" dirty="0"/>
              <a:t> </a:t>
            </a:r>
            <a:r>
              <a:rPr spc="-5" dirty="0"/>
              <a:t>Path</a:t>
            </a:r>
          </a:p>
        </p:txBody>
      </p:sp>
      <p:sp>
        <p:nvSpPr>
          <p:cNvPr id="77831" name="object 8"/>
          <p:cNvSpPr>
            <a:spLocks noChangeArrowheads="1"/>
          </p:cNvSpPr>
          <p:nvPr/>
        </p:nvSpPr>
        <p:spPr bwMode="auto">
          <a:xfrm>
            <a:off x="1681163" y="1150938"/>
            <a:ext cx="5473700" cy="4997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7833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0B4E9F4-3923-43FF-895E-355DEE1F5C72}" type="slidenum">
              <a:rPr lang="en-US" smtClean="0"/>
              <a:pPr marL="25400"/>
              <a:t>44</a:t>
            </a:fld>
            <a:endParaRPr lang="th-TH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88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88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8852" name="object 5"/>
          <p:cNvSpPr txBox="1">
            <a:spLocks noChangeArrowheads="1"/>
          </p:cNvSpPr>
          <p:nvPr/>
        </p:nvSpPr>
        <p:spPr bwMode="auto">
          <a:xfrm>
            <a:off x="536575" y="1096963"/>
            <a:ext cx="7942263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39700"/>
            <a:r>
              <a:rPr lang="th-TH" sz="25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“How many hops on average between each pair of nodes?”</a:t>
            </a:r>
            <a:endParaRPr lang="th-TH" sz="2500">
              <a:latin typeface="Calibri" pitchFamily="34" charset="0"/>
              <a:cs typeface="Cordia New" pitchFamily="34" charset="-34"/>
            </a:endParaRPr>
          </a:p>
          <a:p>
            <a:pPr marL="139700">
              <a:lnSpc>
                <a:spcPct val="103000"/>
              </a:lnSpc>
              <a:spcBef>
                <a:spcPts val="1725"/>
              </a:spcBef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Again, each of your friends has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avg-degree </a:t>
            </a:r>
            <a:r>
              <a:rPr lang="th-TH" sz="2400">
                <a:latin typeface="Tahoma" pitchFamily="34" charset="0"/>
                <a:cs typeface="Tahoma" pitchFamily="34" charset="0"/>
              </a:rPr>
              <a:t>friends  beside you</a:t>
            </a:r>
          </a:p>
          <a:p>
            <a:pPr marL="139700">
              <a:buFont typeface="Arial" charset="0"/>
              <a:buChar char="•"/>
            </a:pP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139700">
              <a:lnSpc>
                <a:spcPts val="2775"/>
              </a:lnSpc>
              <a:spcBef>
                <a:spcPts val="1450"/>
              </a:spcBef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Ignoring loops, the number of people you have at  distance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l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 i="1" baseline="240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th-TH" sz="2400" baseline="24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853" name="object 6"/>
          <p:cNvSpPr>
            <a:spLocks noChangeArrowheads="1"/>
          </p:cNvSpPr>
          <p:nvPr/>
        </p:nvSpPr>
        <p:spPr bwMode="auto">
          <a:xfrm>
            <a:off x="258763" y="254000"/>
            <a:ext cx="57689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Average Shortest</a:t>
            </a:r>
            <a:r>
              <a:rPr spc="-85" dirty="0"/>
              <a:t> </a:t>
            </a:r>
            <a:r>
              <a:rPr spc="-5" dirty="0"/>
              <a:t>Path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8856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456061C-C690-46B1-8107-B507B9BAC4F5}" type="slidenum">
              <a:rPr lang="en-US" smtClean="0"/>
              <a:pPr marL="25400"/>
              <a:t>45</a:t>
            </a:fld>
            <a:endParaRPr lang="th-TH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74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75" name="object 4"/>
          <p:cNvSpPr>
            <a:spLocks noChangeArrowheads="1"/>
          </p:cNvSpPr>
          <p:nvPr/>
        </p:nvSpPr>
        <p:spPr bwMode="auto">
          <a:xfrm>
            <a:off x="258763" y="234950"/>
            <a:ext cx="5154612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76" name="object 5"/>
          <p:cNvSpPr>
            <a:spLocks noChangeArrowheads="1"/>
          </p:cNvSpPr>
          <p:nvPr/>
        </p:nvSpPr>
        <p:spPr bwMode="auto">
          <a:xfrm>
            <a:off x="4797425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tabLst>
                <a:tab pos="8221980" algn="l"/>
              </a:tabLst>
              <a:defRPr/>
            </a:pPr>
            <a:r>
              <a:rPr u="heavy" spc="-420" dirty="0"/>
              <a:t> </a:t>
            </a:r>
            <a:r>
              <a:rPr u="heavy" spc="-5" dirty="0"/>
              <a:t>Friends at Distance</a:t>
            </a:r>
            <a:r>
              <a:rPr u="heavy" spc="-105" dirty="0"/>
              <a:t> </a:t>
            </a:r>
            <a:r>
              <a:rPr i="1" u="heavy" dirty="0">
                <a:latin typeface="Consolas"/>
                <a:cs typeface="Consolas"/>
              </a:rPr>
              <a:t>l	</a:t>
            </a:r>
          </a:p>
        </p:txBody>
      </p:sp>
      <p:sp>
        <p:nvSpPr>
          <p:cNvPr id="79878" name="object 7"/>
          <p:cNvSpPr>
            <a:spLocks/>
          </p:cNvSpPr>
          <p:nvPr/>
        </p:nvSpPr>
        <p:spPr bwMode="auto">
          <a:xfrm>
            <a:off x="928688" y="2286000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79" name="object 8"/>
          <p:cNvSpPr>
            <a:spLocks/>
          </p:cNvSpPr>
          <p:nvPr/>
        </p:nvSpPr>
        <p:spPr bwMode="auto">
          <a:xfrm>
            <a:off x="928688" y="3429000"/>
            <a:ext cx="1001712" cy="1144588"/>
          </a:xfrm>
          <a:custGeom>
            <a:avLst/>
            <a:gdLst>
              <a:gd name="T0" fmla="*/ 1000798 w 1001394"/>
              <a:gd name="T1" fmla="*/ 1144803 h 1144904"/>
              <a:gd name="T2" fmla="*/ 0 w 1001394"/>
              <a:gd name="T3" fmla="*/ 0 h 1144904"/>
              <a:gd name="T4" fmla="*/ 0 60000 65536"/>
              <a:gd name="T5" fmla="*/ 0 60000 65536"/>
              <a:gd name="T6" fmla="*/ 0 w 1001394"/>
              <a:gd name="T7" fmla="*/ 0 h 1144904"/>
              <a:gd name="T8" fmla="*/ 1001394 w 1001394"/>
              <a:gd name="T9" fmla="*/ 1144904 h 1144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1394" h="1144904">
                <a:moveTo>
                  <a:pt x="1000798" y="114480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0" name="object 9"/>
          <p:cNvSpPr>
            <a:spLocks/>
          </p:cNvSpPr>
          <p:nvPr/>
        </p:nvSpPr>
        <p:spPr bwMode="auto">
          <a:xfrm>
            <a:off x="1928813" y="1644650"/>
            <a:ext cx="1144587" cy="641350"/>
          </a:xfrm>
          <a:custGeom>
            <a:avLst/>
            <a:gdLst>
              <a:gd name="T0" fmla="*/ 1144803 w 1144905"/>
              <a:gd name="T1" fmla="*/ 0 h 641350"/>
              <a:gd name="T2" fmla="*/ 0 w 1144905"/>
              <a:gd name="T3" fmla="*/ 640803 h 641350"/>
              <a:gd name="T4" fmla="*/ 0 60000 65536"/>
              <a:gd name="T5" fmla="*/ 0 60000 65536"/>
              <a:gd name="T6" fmla="*/ 0 w 1144905"/>
              <a:gd name="T7" fmla="*/ 0 h 641350"/>
              <a:gd name="T8" fmla="*/ 1144905 w 1144905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1" name="object 10"/>
          <p:cNvSpPr>
            <a:spLocks/>
          </p:cNvSpPr>
          <p:nvPr/>
        </p:nvSpPr>
        <p:spPr bwMode="auto">
          <a:xfrm>
            <a:off x="1928813" y="2286000"/>
            <a:ext cx="1144587" cy="641350"/>
          </a:xfrm>
          <a:custGeom>
            <a:avLst/>
            <a:gdLst>
              <a:gd name="T0" fmla="*/ 1144803 w 1144905"/>
              <a:gd name="T1" fmla="*/ 640803 h 641350"/>
              <a:gd name="T2" fmla="*/ 0 w 1144905"/>
              <a:gd name="T3" fmla="*/ 0 h 641350"/>
              <a:gd name="T4" fmla="*/ 0 60000 65536"/>
              <a:gd name="T5" fmla="*/ 0 60000 65536"/>
              <a:gd name="T6" fmla="*/ 0 w 1144905"/>
              <a:gd name="T7" fmla="*/ 0 h 641350"/>
              <a:gd name="T8" fmla="*/ 1144905 w 1144905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5" h="641350">
                <a:moveTo>
                  <a:pt x="1144803" y="64080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2" name="object 11"/>
          <p:cNvSpPr>
            <a:spLocks/>
          </p:cNvSpPr>
          <p:nvPr/>
        </p:nvSpPr>
        <p:spPr bwMode="auto">
          <a:xfrm>
            <a:off x="1928813" y="3930650"/>
            <a:ext cx="1144587" cy="641350"/>
          </a:xfrm>
          <a:custGeom>
            <a:avLst/>
            <a:gdLst>
              <a:gd name="T0" fmla="*/ 1144803 w 1144905"/>
              <a:gd name="T1" fmla="*/ 0 h 641350"/>
              <a:gd name="T2" fmla="*/ 0 w 1144905"/>
              <a:gd name="T3" fmla="*/ 640803 h 641350"/>
              <a:gd name="T4" fmla="*/ 0 60000 65536"/>
              <a:gd name="T5" fmla="*/ 0 60000 65536"/>
              <a:gd name="T6" fmla="*/ 0 w 1144905"/>
              <a:gd name="T7" fmla="*/ 0 h 641350"/>
              <a:gd name="T8" fmla="*/ 1144905 w 1144905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3" name="object 12"/>
          <p:cNvSpPr>
            <a:spLocks/>
          </p:cNvSpPr>
          <p:nvPr/>
        </p:nvSpPr>
        <p:spPr bwMode="auto">
          <a:xfrm>
            <a:off x="1928813" y="4572000"/>
            <a:ext cx="1143000" cy="641350"/>
          </a:xfrm>
          <a:custGeom>
            <a:avLst/>
            <a:gdLst>
              <a:gd name="T0" fmla="*/ 0 w 1143000"/>
              <a:gd name="T1" fmla="*/ 0 h 641350"/>
              <a:gd name="T2" fmla="*/ 1143012 w 1143000"/>
              <a:gd name="T3" fmla="*/ 640803 h 641350"/>
              <a:gd name="T4" fmla="*/ 0 60000 65536"/>
              <a:gd name="T5" fmla="*/ 0 60000 65536"/>
              <a:gd name="T6" fmla="*/ 0 w 1143000"/>
              <a:gd name="T7" fmla="*/ 0 h 641350"/>
              <a:gd name="T8" fmla="*/ 1143000 w 1143000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3000" h="641350">
                <a:moveTo>
                  <a:pt x="0" y="0"/>
                </a:moveTo>
                <a:lnTo>
                  <a:pt x="1143012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4" name="object 13"/>
          <p:cNvSpPr>
            <a:spLocks/>
          </p:cNvSpPr>
          <p:nvPr/>
        </p:nvSpPr>
        <p:spPr bwMode="auto">
          <a:xfrm>
            <a:off x="3071813" y="1357313"/>
            <a:ext cx="1144587" cy="280987"/>
          </a:xfrm>
          <a:custGeom>
            <a:avLst/>
            <a:gdLst>
              <a:gd name="T0" fmla="*/ 1144803 w 1144904"/>
              <a:gd name="T1" fmla="*/ 0 h 281305"/>
              <a:gd name="T2" fmla="*/ 0 w 1144904"/>
              <a:gd name="T3" fmla="*/ 280797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5" name="object 14"/>
          <p:cNvSpPr>
            <a:spLocks noChangeArrowheads="1"/>
          </p:cNvSpPr>
          <p:nvPr/>
        </p:nvSpPr>
        <p:spPr bwMode="auto">
          <a:xfrm>
            <a:off x="668338" y="3189288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86" name="object 15"/>
          <p:cNvSpPr>
            <a:spLocks noChangeArrowheads="1"/>
          </p:cNvSpPr>
          <p:nvPr/>
        </p:nvSpPr>
        <p:spPr bwMode="auto">
          <a:xfrm>
            <a:off x="714375" y="32146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87" name="object 16"/>
          <p:cNvSpPr>
            <a:spLocks/>
          </p:cNvSpPr>
          <p:nvPr/>
        </p:nvSpPr>
        <p:spPr bwMode="auto">
          <a:xfrm>
            <a:off x="714375" y="3214688"/>
            <a:ext cx="357188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8" name="object 17"/>
          <p:cNvSpPr>
            <a:spLocks noChangeArrowheads="1"/>
          </p:cNvSpPr>
          <p:nvPr/>
        </p:nvSpPr>
        <p:spPr bwMode="auto">
          <a:xfrm>
            <a:off x="1668463" y="2046288"/>
            <a:ext cx="452437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89" name="object 18"/>
          <p:cNvSpPr>
            <a:spLocks noChangeArrowheads="1"/>
          </p:cNvSpPr>
          <p:nvPr/>
        </p:nvSpPr>
        <p:spPr bwMode="auto">
          <a:xfrm>
            <a:off x="1714500" y="2071688"/>
            <a:ext cx="357188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90" name="object 19"/>
          <p:cNvSpPr>
            <a:spLocks/>
          </p:cNvSpPr>
          <p:nvPr/>
        </p:nvSpPr>
        <p:spPr bwMode="auto">
          <a:xfrm>
            <a:off x="1714500" y="2071688"/>
            <a:ext cx="357188" cy="357187"/>
          </a:xfrm>
          <a:custGeom>
            <a:avLst/>
            <a:gdLst>
              <a:gd name="T0" fmla="*/ 0 w 357505"/>
              <a:gd name="T1" fmla="*/ 178600 h 357505"/>
              <a:gd name="T2" fmla="*/ 6379 w 357505"/>
              <a:gd name="T3" fmla="*/ 131120 h 357505"/>
              <a:gd name="T4" fmla="*/ 24383 w 357505"/>
              <a:gd name="T5" fmla="*/ 88455 h 357505"/>
              <a:gd name="T6" fmla="*/ 52309 w 357505"/>
              <a:gd name="T7" fmla="*/ 52309 h 357505"/>
              <a:gd name="T8" fmla="*/ 88455 w 357505"/>
              <a:gd name="T9" fmla="*/ 24383 h 357505"/>
              <a:gd name="T10" fmla="*/ 131120 w 357505"/>
              <a:gd name="T11" fmla="*/ 6379 h 357505"/>
              <a:gd name="T12" fmla="*/ 178600 w 357505"/>
              <a:gd name="T13" fmla="*/ 0 h 357505"/>
              <a:gd name="T14" fmla="*/ 226074 w 357505"/>
              <a:gd name="T15" fmla="*/ 6379 h 357505"/>
              <a:gd name="T16" fmla="*/ 268735 w 357505"/>
              <a:gd name="T17" fmla="*/ 24383 h 357505"/>
              <a:gd name="T18" fmla="*/ 304879 w 357505"/>
              <a:gd name="T19" fmla="*/ 52309 h 357505"/>
              <a:gd name="T20" fmla="*/ 332804 w 357505"/>
              <a:gd name="T21" fmla="*/ 88455 h 357505"/>
              <a:gd name="T22" fmla="*/ 350807 w 357505"/>
              <a:gd name="T23" fmla="*/ 131120 h 357505"/>
              <a:gd name="T24" fmla="*/ 357187 w 357505"/>
              <a:gd name="T25" fmla="*/ 178600 h 357505"/>
              <a:gd name="T26" fmla="*/ 350807 w 357505"/>
              <a:gd name="T27" fmla="*/ 226080 h 357505"/>
              <a:gd name="T28" fmla="*/ 332804 w 357505"/>
              <a:gd name="T29" fmla="*/ 268744 h 357505"/>
              <a:gd name="T30" fmla="*/ 304879 w 357505"/>
              <a:gd name="T31" fmla="*/ 304890 h 357505"/>
              <a:gd name="T32" fmla="*/ 268735 w 357505"/>
              <a:gd name="T33" fmla="*/ 332816 h 357505"/>
              <a:gd name="T34" fmla="*/ 226074 w 357505"/>
              <a:gd name="T35" fmla="*/ 350820 h 357505"/>
              <a:gd name="T36" fmla="*/ 178600 w 357505"/>
              <a:gd name="T37" fmla="*/ 357200 h 357505"/>
              <a:gd name="T38" fmla="*/ 131120 w 357505"/>
              <a:gd name="T39" fmla="*/ 350820 h 357505"/>
              <a:gd name="T40" fmla="*/ 88455 w 357505"/>
              <a:gd name="T41" fmla="*/ 332816 h 357505"/>
              <a:gd name="T42" fmla="*/ 52309 w 357505"/>
              <a:gd name="T43" fmla="*/ 304890 h 357505"/>
              <a:gd name="T44" fmla="*/ 24383 w 357505"/>
              <a:gd name="T45" fmla="*/ 268744 h 357505"/>
              <a:gd name="T46" fmla="*/ 6379 w 357505"/>
              <a:gd name="T47" fmla="*/ 226080 h 357505"/>
              <a:gd name="T48" fmla="*/ 0 w 357505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5"/>
              <a:gd name="T77" fmla="*/ 357505 w 357505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1" name="object 20"/>
          <p:cNvSpPr>
            <a:spLocks/>
          </p:cNvSpPr>
          <p:nvPr/>
        </p:nvSpPr>
        <p:spPr bwMode="auto">
          <a:xfrm>
            <a:off x="3071813" y="1643063"/>
            <a:ext cx="1144587" cy="280987"/>
          </a:xfrm>
          <a:custGeom>
            <a:avLst/>
            <a:gdLst>
              <a:gd name="T0" fmla="*/ 1144803 w 1144904"/>
              <a:gd name="T1" fmla="*/ 280797 h 281305"/>
              <a:gd name="T2" fmla="*/ 0 w 1144904"/>
              <a:gd name="T3" fmla="*/ 0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2" name="object 21"/>
          <p:cNvSpPr>
            <a:spLocks/>
          </p:cNvSpPr>
          <p:nvPr/>
        </p:nvSpPr>
        <p:spPr bwMode="auto">
          <a:xfrm>
            <a:off x="3071813" y="2643188"/>
            <a:ext cx="1144587" cy="280987"/>
          </a:xfrm>
          <a:custGeom>
            <a:avLst/>
            <a:gdLst>
              <a:gd name="T0" fmla="*/ 1144803 w 1144904"/>
              <a:gd name="T1" fmla="*/ 0 h 281305"/>
              <a:gd name="T2" fmla="*/ 0 w 1144904"/>
              <a:gd name="T3" fmla="*/ 280797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3" name="object 22"/>
          <p:cNvSpPr>
            <a:spLocks/>
          </p:cNvSpPr>
          <p:nvPr/>
        </p:nvSpPr>
        <p:spPr bwMode="auto">
          <a:xfrm>
            <a:off x="3071813" y="2928938"/>
            <a:ext cx="1144587" cy="280987"/>
          </a:xfrm>
          <a:custGeom>
            <a:avLst/>
            <a:gdLst>
              <a:gd name="T0" fmla="*/ 1144803 w 1144904"/>
              <a:gd name="T1" fmla="*/ 280797 h 281305"/>
              <a:gd name="T2" fmla="*/ 0 w 1144904"/>
              <a:gd name="T3" fmla="*/ 0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4" name="object 23"/>
          <p:cNvSpPr>
            <a:spLocks/>
          </p:cNvSpPr>
          <p:nvPr/>
        </p:nvSpPr>
        <p:spPr bwMode="auto">
          <a:xfrm>
            <a:off x="3071813" y="3643313"/>
            <a:ext cx="1144587" cy="280987"/>
          </a:xfrm>
          <a:custGeom>
            <a:avLst/>
            <a:gdLst>
              <a:gd name="T0" fmla="*/ 1144803 w 1144904"/>
              <a:gd name="T1" fmla="*/ 0 h 281304"/>
              <a:gd name="T2" fmla="*/ 0 w 1144904"/>
              <a:gd name="T3" fmla="*/ 280797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5" name="object 24"/>
          <p:cNvSpPr>
            <a:spLocks/>
          </p:cNvSpPr>
          <p:nvPr/>
        </p:nvSpPr>
        <p:spPr bwMode="auto">
          <a:xfrm>
            <a:off x="3071813" y="3929063"/>
            <a:ext cx="1144587" cy="280987"/>
          </a:xfrm>
          <a:custGeom>
            <a:avLst/>
            <a:gdLst>
              <a:gd name="T0" fmla="*/ 1144803 w 1144904"/>
              <a:gd name="T1" fmla="*/ 280797 h 281304"/>
              <a:gd name="T2" fmla="*/ 0 w 1144904"/>
              <a:gd name="T3" fmla="*/ 0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6" name="object 25"/>
          <p:cNvSpPr>
            <a:spLocks/>
          </p:cNvSpPr>
          <p:nvPr/>
        </p:nvSpPr>
        <p:spPr bwMode="auto">
          <a:xfrm>
            <a:off x="3071813" y="4929188"/>
            <a:ext cx="1144587" cy="280987"/>
          </a:xfrm>
          <a:custGeom>
            <a:avLst/>
            <a:gdLst>
              <a:gd name="T0" fmla="*/ 1144803 w 1144904"/>
              <a:gd name="T1" fmla="*/ 0 h 281304"/>
              <a:gd name="T2" fmla="*/ 0 w 1144904"/>
              <a:gd name="T3" fmla="*/ 280797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7" name="object 26"/>
          <p:cNvSpPr>
            <a:spLocks/>
          </p:cNvSpPr>
          <p:nvPr/>
        </p:nvSpPr>
        <p:spPr bwMode="auto">
          <a:xfrm>
            <a:off x="3071813" y="5214938"/>
            <a:ext cx="1144587" cy="280987"/>
          </a:xfrm>
          <a:custGeom>
            <a:avLst/>
            <a:gdLst>
              <a:gd name="T0" fmla="*/ 1144803 w 1144904"/>
              <a:gd name="T1" fmla="*/ 280797 h 281304"/>
              <a:gd name="T2" fmla="*/ 0 w 1144904"/>
              <a:gd name="T3" fmla="*/ 0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8" name="object 27"/>
          <p:cNvSpPr>
            <a:spLocks noChangeArrowheads="1"/>
          </p:cNvSpPr>
          <p:nvPr/>
        </p:nvSpPr>
        <p:spPr bwMode="auto">
          <a:xfrm>
            <a:off x="1668463" y="4332288"/>
            <a:ext cx="452437" cy="450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99" name="object 28"/>
          <p:cNvSpPr>
            <a:spLocks noChangeArrowheads="1"/>
          </p:cNvSpPr>
          <p:nvPr/>
        </p:nvSpPr>
        <p:spPr bwMode="auto">
          <a:xfrm>
            <a:off x="1714500" y="4357688"/>
            <a:ext cx="357188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0" name="object 29"/>
          <p:cNvSpPr>
            <a:spLocks/>
          </p:cNvSpPr>
          <p:nvPr/>
        </p:nvSpPr>
        <p:spPr bwMode="auto">
          <a:xfrm>
            <a:off x="1714500" y="4357688"/>
            <a:ext cx="357188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01" name="object 30"/>
          <p:cNvSpPr>
            <a:spLocks noChangeArrowheads="1"/>
          </p:cNvSpPr>
          <p:nvPr/>
        </p:nvSpPr>
        <p:spPr bwMode="auto">
          <a:xfrm>
            <a:off x="2882900" y="1403350"/>
            <a:ext cx="452438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2" name="object 31"/>
          <p:cNvSpPr>
            <a:spLocks noChangeArrowheads="1"/>
          </p:cNvSpPr>
          <p:nvPr/>
        </p:nvSpPr>
        <p:spPr bwMode="auto">
          <a:xfrm>
            <a:off x="2928938" y="1428750"/>
            <a:ext cx="357187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3" name="object 32"/>
          <p:cNvSpPr>
            <a:spLocks/>
          </p:cNvSpPr>
          <p:nvPr/>
        </p:nvSpPr>
        <p:spPr bwMode="auto">
          <a:xfrm>
            <a:off x="2928938" y="1428750"/>
            <a:ext cx="357187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04" name="object 33"/>
          <p:cNvSpPr>
            <a:spLocks noChangeArrowheads="1"/>
          </p:cNvSpPr>
          <p:nvPr/>
        </p:nvSpPr>
        <p:spPr bwMode="auto">
          <a:xfrm>
            <a:off x="2811463" y="2687638"/>
            <a:ext cx="452437" cy="454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5" name="object 34"/>
          <p:cNvSpPr>
            <a:spLocks noChangeArrowheads="1"/>
          </p:cNvSpPr>
          <p:nvPr/>
        </p:nvSpPr>
        <p:spPr bwMode="auto">
          <a:xfrm>
            <a:off x="2857500" y="2714625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6" name="object 35"/>
          <p:cNvSpPr>
            <a:spLocks/>
          </p:cNvSpPr>
          <p:nvPr/>
        </p:nvSpPr>
        <p:spPr bwMode="auto">
          <a:xfrm>
            <a:off x="2857500" y="2714625"/>
            <a:ext cx="357188" cy="357188"/>
          </a:xfrm>
          <a:custGeom>
            <a:avLst/>
            <a:gdLst>
              <a:gd name="T0" fmla="*/ 0 w 357505"/>
              <a:gd name="T1" fmla="*/ 178600 h 357505"/>
              <a:gd name="T2" fmla="*/ 6379 w 357505"/>
              <a:gd name="T3" fmla="*/ 131120 h 357505"/>
              <a:gd name="T4" fmla="*/ 24383 w 357505"/>
              <a:gd name="T5" fmla="*/ 88455 h 357505"/>
              <a:gd name="T6" fmla="*/ 52309 w 357505"/>
              <a:gd name="T7" fmla="*/ 52309 h 357505"/>
              <a:gd name="T8" fmla="*/ 88455 w 357505"/>
              <a:gd name="T9" fmla="*/ 24383 h 357505"/>
              <a:gd name="T10" fmla="*/ 131120 w 357505"/>
              <a:gd name="T11" fmla="*/ 6379 h 357505"/>
              <a:gd name="T12" fmla="*/ 178600 w 357505"/>
              <a:gd name="T13" fmla="*/ 0 h 357505"/>
              <a:gd name="T14" fmla="*/ 226074 w 357505"/>
              <a:gd name="T15" fmla="*/ 6379 h 357505"/>
              <a:gd name="T16" fmla="*/ 268735 w 357505"/>
              <a:gd name="T17" fmla="*/ 24383 h 357505"/>
              <a:gd name="T18" fmla="*/ 304879 w 357505"/>
              <a:gd name="T19" fmla="*/ 52309 h 357505"/>
              <a:gd name="T20" fmla="*/ 332804 w 357505"/>
              <a:gd name="T21" fmla="*/ 88455 h 357505"/>
              <a:gd name="T22" fmla="*/ 350807 w 357505"/>
              <a:gd name="T23" fmla="*/ 131120 h 357505"/>
              <a:gd name="T24" fmla="*/ 357187 w 357505"/>
              <a:gd name="T25" fmla="*/ 178600 h 357505"/>
              <a:gd name="T26" fmla="*/ 350807 w 357505"/>
              <a:gd name="T27" fmla="*/ 226080 h 357505"/>
              <a:gd name="T28" fmla="*/ 332804 w 357505"/>
              <a:gd name="T29" fmla="*/ 268744 h 357505"/>
              <a:gd name="T30" fmla="*/ 304879 w 357505"/>
              <a:gd name="T31" fmla="*/ 304890 h 357505"/>
              <a:gd name="T32" fmla="*/ 268735 w 357505"/>
              <a:gd name="T33" fmla="*/ 332816 h 357505"/>
              <a:gd name="T34" fmla="*/ 226074 w 357505"/>
              <a:gd name="T35" fmla="*/ 350820 h 357505"/>
              <a:gd name="T36" fmla="*/ 178600 w 357505"/>
              <a:gd name="T37" fmla="*/ 357200 h 357505"/>
              <a:gd name="T38" fmla="*/ 131120 w 357505"/>
              <a:gd name="T39" fmla="*/ 350820 h 357505"/>
              <a:gd name="T40" fmla="*/ 88455 w 357505"/>
              <a:gd name="T41" fmla="*/ 332816 h 357505"/>
              <a:gd name="T42" fmla="*/ 52309 w 357505"/>
              <a:gd name="T43" fmla="*/ 304890 h 357505"/>
              <a:gd name="T44" fmla="*/ 24383 w 357505"/>
              <a:gd name="T45" fmla="*/ 268744 h 357505"/>
              <a:gd name="T46" fmla="*/ 6379 w 357505"/>
              <a:gd name="T47" fmla="*/ 226080 h 357505"/>
              <a:gd name="T48" fmla="*/ 0 w 357505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5"/>
              <a:gd name="T77" fmla="*/ 357505 w 357505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07" name="object 36"/>
          <p:cNvSpPr>
            <a:spLocks noChangeArrowheads="1"/>
          </p:cNvSpPr>
          <p:nvPr/>
        </p:nvSpPr>
        <p:spPr bwMode="auto">
          <a:xfrm>
            <a:off x="2811463" y="3689350"/>
            <a:ext cx="452437" cy="450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8" name="object 37"/>
          <p:cNvSpPr>
            <a:spLocks noChangeArrowheads="1"/>
          </p:cNvSpPr>
          <p:nvPr/>
        </p:nvSpPr>
        <p:spPr bwMode="auto">
          <a:xfrm>
            <a:off x="2857500" y="3714750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9" name="object 38"/>
          <p:cNvSpPr>
            <a:spLocks/>
          </p:cNvSpPr>
          <p:nvPr/>
        </p:nvSpPr>
        <p:spPr bwMode="auto">
          <a:xfrm>
            <a:off x="2857500" y="3714750"/>
            <a:ext cx="357188" cy="357188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0" name="object 39"/>
          <p:cNvSpPr>
            <a:spLocks noChangeArrowheads="1"/>
          </p:cNvSpPr>
          <p:nvPr/>
        </p:nvSpPr>
        <p:spPr bwMode="auto">
          <a:xfrm>
            <a:off x="2811463" y="4973638"/>
            <a:ext cx="452437" cy="454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1" name="object 40"/>
          <p:cNvSpPr>
            <a:spLocks noChangeArrowheads="1"/>
          </p:cNvSpPr>
          <p:nvPr/>
        </p:nvSpPr>
        <p:spPr bwMode="auto">
          <a:xfrm>
            <a:off x="2857500" y="5000625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2" name="object 41"/>
          <p:cNvSpPr>
            <a:spLocks/>
          </p:cNvSpPr>
          <p:nvPr/>
        </p:nvSpPr>
        <p:spPr bwMode="auto">
          <a:xfrm>
            <a:off x="2857500" y="5000625"/>
            <a:ext cx="357188" cy="357188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3" name="object 42"/>
          <p:cNvSpPr>
            <a:spLocks noChangeArrowheads="1"/>
          </p:cNvSpPr>
          <p:nvPr/>
        </p:nvSpPr>
        <p:spPr bwMode="auto">
          <a:xfrm>
            <a:off x="4025900" y="1117600"/>
            <a:ext cx="452438" cy="4508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4" name="object 43"/>
          <p:cNvSpPr>
            <a:spLocks noChangeArrowheads="1"/>
          </p:cNvSpPr>
          <p:nvPr/>
        </p:nvSpPr>
        <p:spPr bwMode="auto">
          <a:xfrm>
            <a:off x="4071938" y="1143000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5" name="object 44"/>
          <p:cNvSpPr>
            <a:spLocks/>
          </p:cNvSpPr>
          <p:nvPr/>
        </p:nvSpPr>
        <p:spPr bwMode="auto">
          <a:xfrm>
            <a:off x="4071938" y="1143000"/>
            <a:ext cx="357187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6" name="object 45"/>
          <p:cNvSpPr>
            <a:spLocks noChangeArrowheads="1"/>
          </p:cNvSpPr>
          <p:nvPr/>
        </p:nvSpPr>
        <p:spPr bwMode="auto">
          <a:xfrm>
            <a:off x="4025900" y="1760538"/>
            <a:ext cx="452438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7" name="object 46"/>
          <p:cNvSpPr>
            <a:spLocks noChangeArrowheads="1"/>
          </p:cNvSpPr>
          <p:nvPr/>
        </p:nvSpPr>
        <p:spPr bwMode="auto">
          <a:xfrm>
            <a:off x="4071938" y="1785938"/>
            <a:ext cx="357187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8" name="object 47"/>
          <p:cNvSpPr>
            <a:spLocks/>
          </p:cNvSpPr>
          <p:nvPr/>
        </p:nvSpPr>
        <p:spPr bwMode="auto">
          <a:xfrm>
            <a:off x="4071938" y="1785938"/>
            <a:ext cx="357187" cy="357187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9" name="object 48"/>
          <p:cNvSpPr>
            <a:spLocks noChangeArrowheads="1"/>
          </p:cNvSpPr>
          <p:nvPr/>
        </p:nvSpPr>
        <p:spPr bwMode="auto">
          <a:xfrm>
            <a:off x="4025900" y="2401888"/>
            <a:ext cx="452438" cy="4540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0" name="object 49"/>
          <p:cNvSpPr>
            <a:spLocks noChangeArrowheads="1"/>
          </p:cNvSpPr>
          <p:nvPr/>
        </p:nvSpPr>
        <p:spPr bwMode="auto">
          <a:xfrm>
            <a:off x="4071938" y="2428875"/>
            <a:ext cx="357187" cy="3571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1" name="object 50"/>
          <p:cNvSpPr>
            <a:spLocks/>
          </p:cNvSpPr>
          <p:nvPr/>
        </p:nvSpPr>
        <p:spPr bwMode="auto">
          <a:xfrm>
            <a:off x="4071938" y="2428875"/>
            <a:ext cx="357187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22" name="object 51"/>
          <p:cNvSpPr>
            <a:spLocks noChangeArrowheads="1"/>
          </p:cNvSpPr>
          <p:nvPr/>
        </p:nvSpPr>
        <p:spPr bwMode="auto">
          <a:xfrm>
            <a:off x="4025900" y="2973388"/>
            <a:ext cx="452438" cy="4540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3" name="object 52"/>
          <p:cNvSpPr>
            <a:spLocks noChangeArrowheads="1"/>
          </p:cNvSpPr>
          <p:nvPr/>
        </p:nvSpPr>
        <p:spPr bwMode="auto">
          <a:xfrm>
            <a:off x="4071938" y="3000375"/>
            <a:ext cx="357187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4" name="object 53"/>
          <p:cNvSpPr>
            <a:spLocks/>
          </p:cNvSpPr>
          <p:nvPr/>
        </p:nvSpPr>
        <p:spPr bwMode="auto">
          <a:xfrm>
            <a:off x="4071938" y="3000375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25" name="object 54"/>
          <p:cNvSpPr>
            <a:spLocks noChangeArrowheads="1"/>
          </p:cNvSpPr>
          <p:nvPr/>
        </p:nvSpPr>
        <p:spPr bwMode="auto">
          <a:xfrm>
            <a:off x="4025900" y="3403600"/>
            <a:ext cx="452438" cy="45085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6" name="object 55"/>
          <p:cNvSpPr>
            <a:spLocks noChangeArrowheads="1"/>
          </p:cNvSpPr>
          <p:nvPr/>
        </p:nvSpPr>
        <p:spPr bwMode="auto">
          <a:xfrm>
            <a:off x="4071938" y="3429000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7" name="object 56"/>
          <p:cNvSpPr>
            <a:spLocks/>
          </p:cNvSpPr>
          <p:nvPr/>
        </p:nvSpPr>
        <p:spPr bwMode="auto">
          <a:xfrm>
            <a:off x="4071938" y="3429000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28" name="object 57"/>
          <p:cNvSpPr>
            <a:spLocks noChangeArrowheads="1"/>
          </p:cNvSpPr>
          <p:nvPr/>
        </p:nvSpPr>
        <p:spPr bwMode="auto">
          <a:xfrm>
            <a:off x="4025900" y="3975100"/>
            <a:ext cx="452438" cy="4508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9" name="object 58"/>
          <p:cNvSpPr>
            <a:spLocks noChangeArrowheads="1"/>
          </p:cNvSpPr>
          <p:nvPr/>
        </p:nvSpPr>
        <p:spPr bwMode="auto">
          <a:xfrm>
            <a:off x="4071938" y="4000500"/>
            <a:ext cx="357187" cy="35718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0" name="object 59"/>
          <p:cNvSpPr>
            <a:spLocks/>
          </p:cNvSpPr>
          <p:nvPr/>
        </p:nvSpPr>
        <p:spPr bwMode="auto">
          <a:xfrm>
            <a:off x="4071938" y="4000500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1" name="object 60"/>
          <p:cNvSpPr>
            <a:spLocks noChangeArrowheads="1"/>
          </p:cNvSpPr>
          <p:nvPr/>
        </p:nvSpPr>
        <p:spPr bwMode="auto">
          <a:xfrm>
            <a:off x="4025900" y="4687888"/>
            <a:ext cx="452438" cy="4540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2" name="object 61"/>
          <p:cNvSpPr>
            <a:spLocks noChangeArrowheads="1"/>
          </p:cNvSpPr>
          <p:nvPr/>
        </p:nvSpPr>
        <p:spPr bwMode="auto">
          <a:xfrm>
            <a:off x="4071938" y="4714875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3" name="object 62"/>
          <p:cNvSpPr>
            <a:spLocks/>
          </p:cNvSpPr>
          <p:nvPr/>
        </p:nvSpPr>
        <p:spPr bwMode="auto">
          <a:xfrm>
            <a:off x="4071938" y="4714875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4" name="object 63"/>
          <p:cNvSpPr>
            <a:spLocks noChangeArrowheads="1"/>
          </p:cNvSpPr>
          <p:nvPr/>
        </p:nvSpPr>
        <p:spPr bwMode="auto">
          <a:xfrm>
            <a:off x="4025900" y="5259388"/>
            <a:ext cx="452438" cy="4540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5" name="object 64"/>
          <p:cNvSpPr>
            <a:spLocks noChangeArrowheads="1"/>
          </p:cNvSpPr>
          <p:nvPr/>
        </p:nvSpPr>
        <p:spPr bwMode="auto">
          <a:xfrm>
            <a:off x="4071938" y="5286375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6" name="object 65"/>
          <p:cNvSpPr>
            <a:spLocks/>
          </p:cNvSpPr>
          <p:nvPr/>
        </p:nvSpPr>
        <p:spPr bwMode="auto">
          <a:xfrm>
            <a:off x="4071938" y="5286375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7" name="object 66"/>
          <p:cNvSpPr>
            <a:spLocks/>
          </p:cNvSpPr>
          <p:nvPr/>
        </p:nvSpPr>
        <p:spPr bwMode="auto">
          <a:xfrm>
            <a:off x="885825" y="5929313"/>
            <a:ext cx="1471613" cy="1587"/>
          </a:xfrm>
          <a:custGeom>
            <a:avLst/>
            <a:gdLst>
              <a:gd name="T0" fmla="*/ 1471904 w 1471930"/>
              <a:gd name="T1" fmla="*/ 1562 h 1904"/>
              <a:gd name="T2" fmla="*/ 0 w 1471930"/>
              <a:gd name="T3" fmla="*/ 0 h 1904"/>
              <a:gd name="T4" fmla="*/ 0 60000 65536"/>
              <a:gd name="T5" fmla="*/ 0 60000 65536"/>
              <a:gd name="T6" fmla="*/ 0 w 1471930"/>
              <a:gd name="T7" fmla="*/ 0 h 1904"/>
              <a:gd name="T8" fmla="*/ 1471930 w 1471930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71930" h="1904">
                <a:moveTo>
                  <a:pt x="1471904" y="1562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8" name="object 67"/>
          <p:cNvSpPr>
            <a:spLocks/>
          </p:cNvSpPr>
          <p:nvPr/>
        </p:nvSpPr>
        <p:spPr bwMode="auto">
          <a:xfrm>
            <a:off x="885825" y="5880100"/>
            <a:ext cx="85725" cy="100013"/>
          </a:xfrm>
          <a:custGeom>
            <a:avLst/>
            <a:gdLst>
              <a:gd name="T0" fmla="*/ 85674 w 86359"/>
              <a:gd name="T1" fmla="*/ 100012 h 100329"/>
              <a:gd name="T2" fmla="*/ 0 w 86359"/>
              <a:gd name="T3" fmla="*/ 49923 h 100329"/>
              <a:gd name="T4" fmla="*/ 85775 w 86359"/>
              <a:gd name="T5" fmla="*/ 0 h 100329"/>
              <a:gd name="T6" fmla="*/ 0 60000 65536"/>
              <a:gd name="T7" fmla="*/ 0 60000 65536"/>
              <a:gd name="T8" fmla="*/ 0 60000 65536"/>
              <a:gd name="T9" fmla="*/ 0 w 86359"/>
              <a:gd name="T10" fmla="*/ 0 h 100329"/>
              <a:gd name="T11" fmla="*/ 86359 w 86359"/>
              <a:gd name="T12" fmla="*/ 100329 h 100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359" h="100329">
                <a:moveTo>
                  <a:pt x="85674" y="100012"/>
                </a:moveTo>
                <a:lnTo>
                  <a:pt x="0" y="49923"/>
                </a:lnTo>
                <a:lnTo>
                  <a:pt x="85775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9" name="object 68"/>
          <p:cNvSpPr>
            <a:spLocks/>
          </p:cNvSpPr>
          <p:nvPr/>
        </p:nvSpPr>
        <p:spPr bwMode="auto">
          <a:xfrm>
            <a:off x="2786063" y="5929313"/>
            <a:ext cx="1471612" cy="1587"/>
          </a:xfrm>
          <a:custGeom>
            <a:avLst/>
            <a:gdLst>
              <a:gd name="T0" fmla="*/ 0 w 1471929"/>
              <a:gd name="T1" fmla="*/ 0 h 1904"/>
              <a:gd name="T2" fmla="*/ 1471904 w 1471929"/>
              <a:gd name="T3" fmla="*/ 1562 h 1904"/>
              <a:gd name="T4" fmla="*/ 0 60000 65536"/>
              <a:gd name="T5" fmla="*/ 0 60000 65536"/>
              <a:gd name="T6" fmla="*/ 0 w 1471929"/>
              <a:gd name="T7" fmla="*/ 0 h 1904"/>
              <a:gd name="T8" fmla="*/ 1471929 w 1471929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71929" h="1904">
                <a:moveTo>
                  <a:pt x="0" y="0"/>
                </a:moveTo>
                <a:lnTo>
                  <a:pt x="1471904" y="156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0" name="object 69"/>
          <p:cNvSpPr>
            <a:spLocks/>
          </p:cNvSpPr>
          <p:nvPr/>
        </p:nvSpPr>
        <p:spPr bwMode="auto">
          <a:xfrm>
            <a:off x="4171950" y="5880100"/>
            <a:ext cx="87313" cy="101600"/>
          </a:xfrm>
          <a:custGeom>
            <a:avLst/>
            <a:gdLst>
              <a:gd name="T0" fmla="*/ 114 w 86360"/>
              <a:gd name="T1" fmla="*/ 0 h 100329"/>
              <a:gd name="T2" fmla="*/ 85788 w 86360"/>
              <a:gd name="T3" fmla="*/ 50101 h 100329"/>
              <a:gd name="T4" fmla="*/ 0 w 86360"/>
              <a:gd name="T5" fmla="*/ 100012 h 100329"/>
              <a:gd name="T6" fmla="*/ 0 60000 65536"/>
              <a:gd name="T7" fmla="*/ 0 60000 65536"/>
              <a:gd name="T8" fmla="*/ 0 60000 65536"/>
              <a:gd name="T9" fmla="*/ 0 w 86360"/>
              <a:gd name="T10" fmla="*/ 0 h 100329"/>
              <a:gd name="T11" fmla="*/ 86360 w 86360"/>
              <a:gd name="T12" fmla="*/ 100329 h 100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360" h="100329">
                <a:moveTo>
                  <a:pt x="114" y="0"/>
                </a:moveTo>
                <a:lnTo>
                  <a:pt x="85788" y="50101"/>
                </a:lnTo>
                <a:lnTo>
                  <a:pt x="0" y="10001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1" name="object 70"/>
          <p:cNvSpPr txBox="1">
            <a:spLocks noChangeArrowheads="1"/>
          </p:cNvSpPr>
          <p:nvPr/>
        </p:nvSpPr>
        <p:spPr bwMode="auto">
          <a:xfrm>
            <a:off x="2436813" y="5667375"/>
            <a:ext cx="2206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l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942" name="object 71"/>
          <p:cNvSpPr txBox="1">
            <a:spLocks noChangeArrowheads="1"/>
          </p:cNvSpPr>
          <p:nvPr/>
        </p:nvSpPr>
        <p:spPr bwMode="auto">
          <a:xfrm>
            <a:off x="4727575" y="1103313"/>
            <a:ext cx="348138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be the number of  people you have at  distance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l</a:t>
            </a:r>
            <a:endParaRPr lang="th-TH" sz="2400">
              <a:latin typeface="Consolas" pitchFamily="49" charset="0"/>
              <a:cs typeface="Consolas" pitchFamily="49" charset="0"/>
            </a:endParaRPr>
          </a:p>
          <a:p>
            <a:pPr marL="355600" indent="-342900">
              <a:spcBef>
                <a:spcPts val="1488"/>
              </a:spcBef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N </a:t>
            </a:r>
            <a:r>
              <a:rPr lang="th-TH">
                <a:latin typeface="Consolas" pitchFamily="49" charset="0"/>
                <a:cs typeface="Consolas" pitchFamily="49" charset="0"/>
              </a:rPr>
              <a:t>= </a:t>
            </a:r>
            <a:r>
              <a:rPr lang="th-TH">
                <a:latin typeface="Symbol" pitchFamily="18" charset="2"/>
                <a:cs typeface="Cordia New" pitchFamily="34" charset="-34"/>
              </a:rPr>
              <a:t>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700" i="1" baseline="26000">
                <a:latin typeface="Consolas" pitchFamily="49" charset="0"/>
                <a:cs typeface="Consolas" pitchFamily="49" charset="0"/>
              </a:rPr>
              <a:t>l</a:t>
            </a:r>
            <a:endParaRPr lang="th-TH" sz="2700" baseline="26000">
              <a:latin typeface="Consolas" pitchFamily="49" charset="0"/>
              <a:cs typeface="Consolas" pitchFamily="49" charset="0"/>
            </a:endParaRP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3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Scaling: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Average shortest path</a:t>
            </a:r>
          </a:p>
        </p:txBody>
      </p:sp>
      <p:sp>
        <p:nvSpPr>
          <p:cNvPr id="79943" name="object 72"/>
          <p:cNvSpPr>
            <a:spLocks/>
          </p:cNvSpPr>
          <p:nvPr/>
        </p:nvSpPr>
        <p:spPr bwMode="auto">
          <a:xfrm>
            <a:off x="5643563" y="4143375"/>
            <a:ext cx="2928937" cy="1071563"/>
          </a:xfrm>
          <a:custGeom>
            <a:avLst/>
            <a:gdLst>
              <a:gd name="T0" fmla="*/ 0 w 2929254"/>
              <a:gd name="T1" fmla="*/ 0 h 1071879"/>
              <a:gd name="T2" fmla="*/ 2928962 w 2929254"/>
              <a:gd name="T3" fmla="*/ 0 h 1071879"/>
              <a:gd name="T4" fmla="*/ 2928962 w 2929254"/>
              <a:gd name="T5" fmla="*/ 1071575 h 1071879"/>
              <a:gd name="T6" fmla="*/ 0 w 2929254"/>
              <a:gd name="T7" fmla="*/ 1071575 h 1071879"/>
              <a:gd name="T8" fmla="*/ 0 w 2929254"/>
              <a:gd name="T9" fmla="*/ 0 h 10718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9254"/>
              <a:gd name="T16" fmla="*/ 0 h 1071879"/>
              <a:gd name="T17" fmla="*/ 2929254 w 2929254"/>
              <a:gd name="T18" fmla="*/ 1071879 h 10718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4" name="object 73"/>
          <p:cNvSpPr>
            <a:spLocks/>
          </p:cNvSpPr>
          <p:nvPr/>
        </p:nvSpPr>
        <p:spPr bwMode="auto">
          <a:xfrm>
            <a:off x="5643563" y="4143375"/>
            <a:ext cx="2928937" cy="1071563"/>
          </a:xfrm>
          <a:custGeom>
            <a:avLst/>
            <a:gdLst>
              <a:gd name="T0" fmla="*/ 0 w 2929254"/>
              <a:gd name="T1" fmla="*/ 0 h 1071879"/>
              <a:gd name="T2" fmla="*/ 2928962 w 2929254"/>
              <a:gd name="T3" fmla="*/ 0 h 1071879"/>
              <a:gd name="T4" fmla="*/ 2928962 w 2929254"/>
              <a:gd name="T5" fmla="*/ 1071575 h 1071879"/>
              <a:gd name="T6" fmla="*/ 0 w 2929254"/>
              <a:gd name="T7" fmla="*/ 1071575 h 1071879"/>
              <a:gd name="T8" fmla="*/ 0 w 2929254"/>
              <a:gd name="T9" fmla="*/ 0 h 10718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9254"/>
              <a:gd name="T16" fmla="*/ 0 h 1071879"/>
              <a:gd name="T17" fmla="*/ 2929254 w 2929254"/>
              <a:gd name="T18" fmla="*/ 1071879 h 10718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5" name="object 74"/>
          <p:cNvSpPr txBox="1">
            <a:spLocks noChangeArrowheads="1"/>
          </p:cNvSpPr>
          <p:nvPr/>
        </p:nvSpPr>
        <p:spPr bwMode="auto">
          <a:xfrm>
            <a:off x="5751513" y="4445000"/>
            <a:ext cx="1968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th-TH" i="1">
                <a:latin typeface="Consolas" pitchFamily="49" charset="0"/>
                <a:cs typeface="Consolas" pitchFamily="49" charset="0"/>
              </a:rPr>
              <a:t>l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bject 7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9947" name="object 7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6204EA8-F420-4F13-8C52-BDFA563BEA1F}" type="slidenum">
              <a:rPr lang="en-US" smtClean="0"/>
              <a:pPr marL="25400"/>
              <a:t>46</a:t>
            </a:fld>
            <a:endParaRPr lang="th-TH" smtClean="0"/>
          </a:p>
        </p:txBody>
      </p:sp>
      <p:sp>
        <p:nvSpPr>
          <p:cNvPr id="75" name="object 75"/>
          <p:cNvSpPr txBox="1"/>
          <p:nvPr/>
        </p:nvSpPr>
        <p:spPr>
          <a:xfrm>
            <a:off x="5946775" y="4654550"/>
            <a:ext cx="392113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avg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2563" y="4219575"/>
            <a:ext cx="1654175" cy="673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35714" dirty="0">
                <a:latin typeface="Consolas"/>
                <a:cs typeface="Consolas"/>
              </a:rPr>
              <a:t>~</a:t>
            </a:r>
            <a:r>
              <a:rPr sz="4200" spc="937" baseline="-35714" dirty="0">
                <a:latin typeface="Consolas"/>
                <a:cs typeface="Consolas"/>
              </a:rPr>
              <a:t> </a:t>
            </a:r>
            <a:r>
              <a:rPr u="heavy" spc="-5" dirty="0">
                <a:latin typeface="Consolas"/>
                <a:cs typeface="Consolas"/>
              </a:rPr>
              <a:t>log(</a:t>
            </a:r>
            <a:r>
              <a:rPr i="1" u="heavy" spc="-5" dirty="0">
                <a:latin typeface="Consolas"/>
                <a:cs typeface="Consolas"/>
              </a:rPr>
              <a:t>N</a:t>
            </a:r>
            <a:r>
              <a:rPr u="heavy" spc="-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94513" y="4649788"/>
            <a:ext cx="14097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log(</a:t>
            </a:r>
            <a:r>
              <a:rPr dirty="0">
                <a:latin typeface="Symbol"/>
                <a:cs typeface="Symbol"/>
              </a:rPr>
              <a:t></a:t>
            </a:r>
            <a:r>
              <a:rPr i="1" spc="-10" dirty="0">
                <a:latin typeface="Consolas"/>
                <a:cs typeface="Consolas"/>
              </a:rPr>
              <a:t>k</a:t>
            </a:r>
            <a:r>
              <a:rPr dirty="0">
                <a:latin typeface="Symbol"/>
                <a:cs typeface="Symbol"/>
              </a:rPr>
              <a:t>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object 2"/>
          <p:cNvSpPr txBox="1">
            <a:spLocks noChangeArrowheads="1"/>
          </p:cNvSpPr>
          <p:nvPr/>
        </p:nvSpPr>
        <p:spPr bwMode="auto">
          <a:xfrm>
            <a:off x="536575" y="1116013"/>
            <a:ext cx="73628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Erdös-Rényi networks can grow to be very large but  nodes will be just a few hops apart</a:t>
            </a:r>
          </a:p>
        </p:txBody>
      </p:sp>
      <p:sp>
        <p:nvSpPr>
          <p:cNvPr id="81922" name="object 3"/>
          <p:cNvSpPr>
            <a:spLocks noChangeArrowheads="1"/>
          </p:cNvSpPr>
          <p:nvPr/>
        </p:nvSpPr>
        <p:spPr bwMode="auto">
          <a:xfrm>
            <a:off x="258763" y="254000"/>
            <a:ext cx="73421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6575" y="403225"/>
            <a:ext cx="8070850" cy="549275"/>
          </a:xfrm>
        </p:spPr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This Means </a:t>
            </a:r>
            <a:r>
              <a:rPr dirty="0"/>
              <a:t>in</a:t>
            </a:r>
            <a:r>
              <a:rPr spc="-105" dirty="0"/>
              <a:t> </a:t>
            </a:r>
            <a:r>
              <a:rPr spc="-5" dirty="0"/>
              <a:t>Practice?</a:t>
            </a:r>
          </a:p>
        </p:txBody>
      </p:sp>
      <p:sp>
        <p:nvSpPr>
          <p:cNvPr id="81924" name="object 5"/>
          <p:cNvSpPr>
            <a:spLocks noChangeArrowheads="1"/>
          </p:cNvSpPr>
          <p:nvPr/>
        </p:nvSpPr>
        <p:spPr bwMode="auto">
          <a:xfrm>
            <a:off x="739775" y="1809750"/>
            <a:ext cx="7704138" cy="4597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25" name="object 6"/>
          <p:cNvSpPr>
            <a:spLocks noChangeArrowheads="1"/>
          </p:cNvSpPr>
          <p:nvPr/>
        </p:nvSpPr>
        <p:spPr bwMode="auto">
          <a:xfrm>
            <a:off x="933450" y="2000250"/>
            <a:ext cx="7321550" cy="4214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1927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C6DC5CC-6333-40DB-A62A-C242748081E2}" type="slidenum">
              <a:rPr lang="en-US" smtClean="0"/>
              <a:pPr marL="25400"/>
              <a:t>47</a:t>
            </a:fld>
            <a:endParaRPr lang="th-TH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46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2947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48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49" name="object 6"/>
          <p:cNvSpPr>
            <a:spLocks noChangeArrowheads="1"/>
          </p:cNvSpPr>
          <p:nvPr/>
        </p:nvSpPr>
        <p:spPr bwMode="auto">
          <a:xfrm>
            <a:off x="258763" y="254000"/>
            <a:ext cx="19018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0" name="object 7"/>
          <p:cNvSpPr>
            <a:spLocks noChangeArrowheads="1"/>
          </p:cNvSpPr>
          <p:nvPr/>
        </p:nvSpPr>
        <p:spPr bwMode="auto">
          <a:xfrm>
            <a:off x="1543050" y="254000"/>
            <a:ext cx="8159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1" name="object 8"/>
          <p:cNvSpPr>
            <a:spLocks noChangeArrowheads="1"/>
          </p:cNvSpPr>
          <p:nvPr/>
        </p:nvSpPr>
        <p:spPr bwMode="auto">
          <a:xfrm>
            <a:off x="1741488" y="254000"/>
            <a:ext cx="1914525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2" name="object 9"/>
          <p:cNvSpPr>
            <a:spLocks noChangeArrowheads="1"/>
          </p:cNvSpPr>
          <p:nvPr/>
        </p:nvSpPr>
        <p:spPr bwMode="auto">
          <a:xfrm>
            <a:off x="3170238" y="254000"/>
            <a:ext cx="4897437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Erdös-Rényi Avg. Shortest</a:t>
            </a:r>
            <a:r>
              <a:rPr spc="-70" dirty="0"/>
              <a:t> </a:t>
            </a:r>
            <a:r>
              <a:rPr spc="-5" dirty="0"/>
              <a:t>Path</a:t>
            </a:r>
          </a:p>
        </p:txBody>
      </p:sp>
      <p:sp>
        <p:nvSpPr>
          <p:cNvPr id="82954" name="object 11"/>
          <p:cNvSpPr>
            <a:spLocks noChangeArrowheads="1"/>
          </p:cNvSpPr>
          <p:nvPr/>
        </p:nvSpPr>
        <p:spPr bwMode="auto">
          <a:xfrm>
            <a:off x="739775" y="1238250"/>
            <a:ext cx="7812088" cy="46275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5" name="object 12"/>
          <p:cNvSpPr>
            <a:spLocks noChangeArrowheads="1"/>
          </p:cNvSpPr>
          <p:nvPr/>
        </p:nvSpPr>
        <p:spPr bwMode="auto">
          <a:xfrm>
            <a:off x="931863" y="1428750"/>
            <a:ext cx="7429500" cy="42481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2957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E0A3635-2435-4902-9FC8-644650CB84B6}" type="slidenum">
              <a:rPr lang="en-US" smtClean="0"/>
              <a:pPr marL="25400"/>
              <a:t>48</a:t>
            </a:fld>
            <a:endParaRPr lang="th-TH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397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3971" name="object 4"/>
          <p:cNvSpPr>
            <a:spLocks noChangeArrowheads="1"/>
          </p:cNvSpPr>
          <p:nvPr/>
        </p:nvSpPr>
        <p:spPr bwMode="auto">
          <a:xfrm>
            <a:off x="2366963" y="2701925"/>
            <a:ext cx="4522787" cy="1009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397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0AD2B3D-BA9B-4671-BCDE-CD67AE978E35}" type="slidenum">
              <a:rPr lang="en-US" smtClean="0"/>
              <a:pPr marL="25400"/>
              <a:t>49</a:t>
            </a:fld>
            <a:endParaRPr lang="th-TH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1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321425" cy="301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Assumptions: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Nodes connect at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random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Network is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undirected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15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25" dirty="0">
                <a:latin typeface="Tahoma"/>
                <a:cs typeface="Tahoma"/>
              </a:rPr>
              <a:t>Key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parameters: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i="1" spc="-51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number of nodes in the </a:t>
            </a:r>
            <a:r>
              <a:rPr sz="2000" spc="-15" dirty="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m</a:t>
            </a:r>
            <a:r>
              <a:rPr sz="2000" i="1" spc="-50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total number of edges in the </a:t>
            </a:r>
            <a:r>
              <a:rPr sz="2000" spc="-10" dirty="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4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probability that </a:t>
            </a:r>
            <a:r>
              <a:rPr sz="2000" spc="-10" dirty="0">
                <a:latin typeface="Tahoma"/>
                <a:cs typeface="Tahoma"/>
              </a:rPr>
              <a:t>any </a:t>
            </a:r>
            <a:r>
              <a:rPr sz="2000" spc="-5" dirty="0">
                <a:latin typeface="Tahoma"/>
                <a:cs typeface="Tahoma"/>
              </a:rPr>
              <a:t>two nodes </a:t>
            </a:r>
            <a:r>
              <a:rPr sz="2000" spc="-10" dirty="0">
                <a:latin typeface="Tahoma"/>
                <a:cs typeface="Tahoma"/>
              </a:rPr>
              <a:t>are </a:t>
            </a:r>
            <a:r>
              <a:rPr sz="2000" spc="-5" dirty="0">
                <a:latin typeface="Tahoma"/>
                <a:cs typeface="Tahoma"/>
              </a:rPr>
              <a:t>connected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317" name="object 6"/>
          <p:cNvSpPr>
            <a:spLocks noChangeArrowheads="1"/>
          </p:cNvSpPr>
          <p:nvPr/>
        </p:nvSpPr>
        <p:spPr bwMode="auto">
          <a:xfrm>
            <a:off x="258763" y="254000"/>
            <a:ext cx="40465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Random</a:t>
            </a:r>
            <a:r>
              <a:rPr spc="-95" dirty="0"/>
              <a:t> </a:t>
            </a:r>
            <a:r>
              <a:rPr spc="-5" dirty="0"/>
              <a:t>Graph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332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2CDCE325-FF03-4A21-9AF9-2DA7A909FAC2}" type="slidenum">
              <a:rPr lang="en-US" smtClean="0"/>
              <a:pPr marL="65088"/>
              <a:t>5</a:t>
            </a:fld>
            <a:endParaRPr lang="th-TH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4" name="object 5"/>
          <p:cNvSpPr txBox="1">
            <a:spLocks noChangeArrowheads="1"/>
          </p:cNvSpPr>
          <p:nvPr/>
        </p:nvSpPr>
        <p:spPr bwMode="auto">
          <a:xfrm>
            <a:off x="536575" y="1103313"/>
            <a:ext cx="810895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the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G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,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model,</a:t>
            </a:r>
          </a:p>
          <a:p>
            <a:pPr marL="755650" lvl="1" indent="-285750">
              <a:spcBef>
                <a:spcPts val="5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 graph is constructed by connecting nodes randomly.</a:t>
            </a:r>
          </a:p>
          <a:p>
            <a:pPr marL="755650" lvl="1" indent="-285750">
              <a:lnSpc>
                <a:spcPct val="103000"/>
              </a:lnSpc>
              <a:spcBef>
                <a:spcPts val="313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edge is included in the graph with probability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000">
                <a:latin typeface="Tahoma" pitchFamily="34" charset="0"/>
                <a:cs typeface="Tahoma" pitchFamily="34" charset="0"/>
              </a:rPr>
              <a:t>independent  from every other edge.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4406900"/>
            <a:ext cx="702627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specific </a:t>
            </a:r>
            <a:r>
              <a:rPr sz="2400" spc="-15" dirty="0">
                <a:latin typeface="Tahoma"/>
                <a:cs typeface="Tahoma"/>
              </a:rPr>
              <a:t>graph </a:t>
            </a:r>
            <a:r>
              <a:rPr sz="2400" spc="-5" dirty="0">
                <a:latin typeface="Tahoma"/>
                <a:cs typeface="Tahoma"/>
              </a:rPr>
              <a:t>with </a:t>
            </a:r>
            <a:r>
              <a:rPr sz="2400" i="1" dirty="0">
                <a:latin typeface="Consolas"/>
                <a:cs typeface="Consolas"/>
              </a:rPr>
              <a:t>m </a:t>
            </a:r>
            <a:r>
              <a:rPr sz="2400" spc="-5" dirty="0">
                <a:latin typeface="Tahoma"/>
                <a:cs typeface="Tahoma"/>
              </a:rPr>
              <a:t>edges will appear</a:t>
            </a:r>
            <a:r>
              <a:rPr sz="2400" spc="-484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366" name="object 7"/>
          <p:cNvSpPr>
            <a:spLocks noChangeArrowheads="1"/>
          </p:cNvSpPr>
          <p:nvPr/>
        </p:nvSpPr>
        <p:spPr bwMode="auto">
          <a:xfrm>
            <a:off x="258763" y="254000"/>
            <a:ext cx="40465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Random</a:t>
            </a:r>
            <a:r>
              <a:rPr spc="-95" dirty="0"/>
              <a:t> </a:t>
            </a:r>
            <a:r>
              <a:rPr spc="-5" dirty="0"/>
              <a:t>Graph</a:t>
            </a:r>
          </a:p>
        </p:txBody>
      </p:sp>
      <p:sp>
        <p:nvSpPr>
          <p:cNvPr id="15368" name="object 9"/>
          <p:cNvSpPr>
            <a:spLocks/>
          </p:cNvSpPr>
          <p:nvPr/>
        </p:nvSpPr>
        <p:spPr bwMode="auto">
          <a:xfrm>
            <a:off x="4000500" y="3071813"/>
            <a:ext cx="1000125" cy="357187"/>
          </a:xfrm>
          <a:custGeom>
            <a:avLst/>
            <a:gdLst>
              <a:gd name="T0" fmla="*/ 1000137 w 1000125"/>
              <a:gd name="T1" fmla="*/ 357187 h 357504"/>
              <a:gd name="T2" fmla="*/ 0 w 1000125"/>
              <a:gd name="T3" fmla="*/ 0 h 357504"/>
              <a:gd name="T4" fmla="*/ 0 60000 65536"/>
              <a:gd name="T5" fmla="*/ 0 60000 65536"/>
              <a:gd name="T6" fmla="*/ 0 w 1000125"/>
              <a:gd name="T7" fmla="*/ 0 h 357504"/>
              <a:gd name="T8" fmla="*/ 1000125 w 1000125"/>
              <a:gd name="T9" fmla="*/ 357504 h 3575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357504">
                <a:moveTo>
                  <a:pt x="1000137" y="35718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9" name="object 10"/>
          <p:cNvSpPr>
            <a:spLocks noChangeArrowheads="1"/>
          </p:cNvSpPr>
          <p:nvPr/>
        </p:nvSpPr>
        <p:spPr bwMode="auto">
          <a:xfrm>
            <a:off x="4740275" y="3189288"/>
            <a:ext cx="452438" cy="450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0" name="object 11"/>
          <p:cNvSpPr>
            <a:spLocks noChangeArrowheads="1"/>
          </p:cNvSpPr>
          <p:nvPr/>
        </p:nvSpPr>
        <p:spPr bwMode="auto">
          <a:xfrm>
            <a:off x="4703763" y="3144838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1" name="object 12"/>
          <p:cNvSpPr>
            <a:spLocks noChangeArrowheads="1"/>
          </p:cNvSpPr>
          <p:nvPr/>
        </p:nvSpPr>
        <p:spPr bwMode="auto">
          <a:xfrm>
            <a:off x="4786313" y="3214688"/>
            <a:ext cx="357187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2" name="object 13"/>
          <p:cNvSpPr>
            <a:spLocks/>
          </p:cNvSpPr>
          <p:nvPr/>
        </p:nvSpPr>
        <p:spPr bwMode="auto">
          <a:xfrm>
            <a:off x="4786313" y="3214688"/>
            <a:ext cx="357187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4883150" y="32258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j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374" name="object 15"/>
          <p:cNvSpPr>
            <a:spLocks noChangeArrowheads="1"/>
          </p:cNvSpPr>
          <p:nvPr/>
        </p:nvSpPr>
        <p:spPr bwMode="auto">
          <a:xfrm>
            <a:off x="3740150" y="2832100"/>
            <a:ext cx="452438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5" name="object 16"/>
          <p:cNvSpPr>
            <a:spLocks noChangeArrowheads="1"/>
          </p:cNvSpPr>
          <p:nvPr/>
        </p:nvSpPr>
        <p:spPr bwMode="auto">
          <a:xfrm>
            <a:off x="3702050" y="2787650"/>
            <a:ext cx="527050" cy="4635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6" name="object 17"/>
          <p:cNvSpPr>
            <a:spLocks noChangeArrowheads="1"/>
          </p:cNvSpPr>
          <p:nvPr/>
        </p:nvSpPr>
        <p:spPr bwMode="auto">
          <a:xfrm>
            <a:off x="3786188" y="2857500"/>
            <a:ext cx="357187" cy="3571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7" name="object 18"/>
          <p:cNvSpPr>
            <a:spLocks/>
          </p:cNvSpPr>
          <p:nvPr/>
        </p:nvSpPr>
        <p:spPr bwMode="auto">
          <a:xfrm>
            <a:off x="3786188" y="2857500"/>
            <a:ext cx="357187" cy="357188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3881438" y="2868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379" name="object 20"/>
          <p:cNvSpPr>
            <a:spLocks noChangeArrowheads="1"/>
          </p:cNvSpPr>
          <p:nvPr/>
        </p:nvSpPr>
        <p:spPr bwMode="auto">
          <a:xfrm>
            <a:off x="3668713" y="3689350"/>
            <a:ext cx="452437" cy="4508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0" name="object 21"/>
          <p:cNvSpPr>
            <a:spLocks noChangeArrowheads="1"/>
          </p:cNvSpPr>
          <p:nvPr/>
        </p:nvSpPr>
        <p:spPr bwMode="auto">
          <a:xfrm>
            <a:off x="3714750" y="3714750"/>
            <a:ext cx="357188" cy="3571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1" name="object 22"/>
          <p:cNvSpPr>
            <a:spLocks/>
          </p:cNvSpPr>
          <p:nvPr/>
        </p:nvSpPr>
        <p:spPr bwMode="auto">
          <a:xfrm>
            <a:off x="3714750" y="3714750"/>
            <a:ext cx="357188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2" name="object 23"/>
          <p:cNvSpPr>
            <a:spLocks noChangeArrowheads="1"/>
          </p:cNvSpPr>
          <p:nvPr/>
        </p:nvSpPr>
        <p:spPr bwMode="auto">
          <a:xfrm>
            <a:off x="5954713" y="3189288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3" name="object 24"/>
          <p:cNvSpPr>
            <a:spLocks noChangeArrowheads="1"/>
          </p:cNvSpPr>
          <p:nvPr/>
        </p:nvSpPr>
        <p:spPr bwMode="auto">
          <a:xfrm>
            <a:off x="6000750" y="32146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4" name="object 25"/>
          <p:cNvSpPr>
            <a:spLocks/>
          </p:cNvSpPr>
          <p:nvPr/>
        </p:nvSpPr>
        <p:spPr bwMode="auto">
          <a:xfrm>
            <a:off x="6000750" y="3214688"/>
            <a:ext cx="357188" cy="357187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5" name="object 26"/>
          <p:cNvSpPr>
            <a:spLocks noChangeArrowheads="1"/>
          </p:cNvSpPr>
          <p:nvPr/>
        </p:nvSpPr>
        <p:spPr bwMode="auto">
          <a:xfrm>
            <a:off x="5311775" y="3830638"/>
            <a:ext cx="452438" cy="454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6" name="object 27"/>
          <p:cNvSpPr>
            <a:spLocks noChangeArrowheads="1"/>
          </p:cNvSpPr>
          <p:nvPr/>
        </p:nvSpPr>
        <p:spPr bwMode="auto">
          <a:xfrm>
            <a:off x="5357813" y="3857625"/>
            <a:ext cx="357187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7" name="object 28"/>
          <p:cNvSpPr>
            <a:spLocks/>
          </p:cNvSpPr>
          <p:nvPr/>
        </p:nvSpPr>
        <p:spPr bwMode="auto">
          <a:xfrm>
            <a:off x="5357813" y="3857625"/>
            <a:ext cx="357187" cy="357188"/>
          </a:xfrm>
          <a:custGeom>
            <a:avLst/>
            <a:gdLst>
              <a:gd name="T0" fmla="*/ 0 w 357504"/>
              <a:gd name="T1" fmla="*/ 178600 h 357504"/>
              <a:gd name="T2" fmla="*/ 6379 w 357504"/>
              <a:gd name="T3" fmla="*/ 131120 h 357504"/>
              <a:gd name="T4" fmla="*/ 24383 w 357504"/>
              <a:gd name="T5" fmla="*/ 88455 h 357504"/>
              <a:gd name="T6" fmla="*/ 52309 w 357504"/>
              <a:gd name="T7" fmla="*/ 52309 h 357504"/>
              <a:gd name="T8" fmla="*/ 88455 w 357504"/>
              <a:gd name="T9" fmla="*/ 24383 h 357504"/>
              <a:gd name="T10" fmla="*/ 131120 w 357504"/>
              <a:gd name="T11" fmla="*/ 6379 h 357504"/>
              <a:gd name="T12" fmla="*/ 178600 w 357504"/>
              <a:gd name="T13" fmla="*/ 0 h 357504"/>
              <a:gd name="T14" fmla="*/ 226074 w 357504"/>
              <a:gd name="T15" fmla="*/ 6379 h 357504"/>
              <a:gd name="T16" fmla="*/ 268735 w 357504"/>
              <a:gd name="T17" fmla="*/ 24383 h 357504"/>
              <a:gd name="T18" fmla="*/ 304879 w 357504"/>
              <a:gd name="T19" fmla="*/ 52309 h 357504"/>
              <a:gd name="T20" fmla="*/ 332804 w 357504"/>
              <a:gd name="T21" fmla="*/ 88455 h 357504"/>
              <a:gd name="T22" fmla="*/ 350807 w 357504"/>
              <a:gd name="T23" fmla="*/ 131120 h 357504"/>
              <a:gd name="T24" fmla="*/ 357187 w 357504"/>
              <a:gd name="T25" fmla="*/ 178600 h 357504"/>
              <a:gd name="T26" fmla="*/ 350807 w 357504"/>
              <a:gd name="T27" fmla="*/ 226080 h 357504"/>
              <a:gd name="T28" fmla="*/ 332804 w 357504"/>
              <a:gd name="T29" fmla="*/ 268744 h 357504"/>
              <a:gd name="T30" fmla="*/ 304879 w 357504"/>
              <a:gd name="T31" fmla="*/ 304890 h 357504"/>
              <a:gd name="T32" fmla="*/ 268735 w 357504"/>
              <a:gd name="T33" fmla="*/ 332816 h 357504"/>
              <a:gd name="T34" fmla="*/ 226074 w 357504"/>
              <a:gd name="T35" fmla="*/ 350820 h 357504"/>
              <a:gd name="T36" fmla="*/ 178600 w 357504"/>
              <a:gd name="T37" fmla="*/ 357200 h 357504"/>
              <a:gd name="T38" fmla="*/ 131120 w 357504"/>
              <a:gd name="T39" fmla="*/ 350820 h 357504"/>
              <a:gd name="T40" fmla="*/ 88455 w 357504"/>
              <a:gd name="T41" fmla="*/ 332816 h 357504"/>
              <a:gd name="T42" fmla="*/ 52309 w 357504"/>
              <a:gd name="T43" fmla="*/ 304890 h 357504"/>
              <a:gd name="T44" fmla="*/ 24383 w 357504"/>
              <a:gd name="T45" fmla="*/ 268744 h 357504"/>
              <a:gd name="T46" fmla="*/ 6379 w 357504"/>
              <a:gd name="T47" fmla="*/ 226080 h 357504"/>
              <a:gd name="T48" fmla="*/ 0 w 357504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8" name="object 29"/>
          <p:cNvSpPr>
            <a:spLocks noChangeArrowheads="1"/>
          </p:cNvSpPr>
          <p:nvPr/>
        </p:nvSpPr>
        <p:spPr bwMode="auto">
          <a:xfrm>
            <a:off x="5383213" y="2617788"/>
            <a:ext cx="452437" cy="4508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9" name="object 30"/>
          <p:cNvSpPr>
            <a:spLocks noChangeArrowheads="1"/>
          </p:cNvSpPr>
          <p:nvPr/>
        </p:nvSpPr>
        <p:spPr bwMode="auto">
          <a:xfrm>
            <a:off x="5429250" y="26431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0" name="object 31"/>
          <p:cNvSpPr>
            <a:spLocks/>
          </p:cNvSpPr>
          <p:nvPr/>
        </p:nvSpPr>
        <p:spPr bwMode="auto">
          <a:xfrm>
            <a:off x="5429250" y="2643188"/>
            <a:ext cx="357188" cy="357187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1" name="object 32"/>
          <p:cNvSpPr>
            <a:spLocks noChangeArrowheads="1"/>
          </p:cNvSpPr>
          <p:nvPr/>
        </p:nvSpPr>
        <p:spPr bwMode="auto">
          <a:xfrm>
            <a:off x="2954338" y="2760663"/>
            <a:ext cx="452437" cy="452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2" name="object 33"/>
          <p:cNvSpPr>
            <a:spLocks noChangeArrowheads="1"/>
          </p:cNvSpPr>
          <p:nvPr/>
        </p:nvSpPr>
        <p:spPr bwMode="auto">
          <a:xfrm>
            <a:off x="3000375" y="2786063"/>
            <a:ext cx="357188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3" name="object 34"/>
          <p:cNvSpPr>
            <a:spLocks/>
          </p:cNvSpPr>
          <p:nvPr/>
        </p:nvSpPr>
        <p:spPr bwMode="auto">
          <a:xfrm>
            <a:off x="3000375" y="2786063"/>
            <a:ext cx="357188" cy="357187"/>
          </a:xfrm>
          <a:custGeom>
            <a:avLst/>
            <a:gdLst>
              <a:gd name="T0" fmla="*/ 0 w 357504"/>
              <a:gd name="T1" fmla="*/ 178600 h 357505"/>
              <a:gd name="T2" fmla="*/ 6379 w 357504"/>
              <a:gd name="T3" fmla="*/ 131120 h 357505"/>
              <a:gd name="T4" fmla="*/ 24383 w 357504"/>
              <a:gd name="T5" fmla="*/ 88455 h 357505"/>
              <a:gd name="T6" fmla="*/ 52309 w 357504"/>
              <a:gd name="T7" fmla="*/ 52309 h 357505"/>
              <a:gd name="T8" fmla="*/ 88455 w 357504"/>
              <a:gd name="T9" fmla="*/ 24383 h 357505"/>
              <a:gd name="T10" fmla="*/ 131120 w 357504"/>
              <a:gd name="T11" fmla="*/ 6379 h 357505"/>
              <a:gd name="T12" fmla="*/ 178600 w 357504"/>
              <a:gd name="T13" fmla="*/ 0 h 357505"/>
              <a:gd name="T14" fmla="*/ 226074 w 357504"/>
              <a:gd name="T15" fmla="*/ 6379 h 357505"/>
              <a:gd name="T16" fmla="*/ 268735 w 357504"/>
              <a:gd name="T17" fmla="*/ 24383 h 357505"/>
              <a:gd name="T18" fmla="*/ 304879 w 357504"/>
              <a:gd name="T19" fmla="*/ 52309 h 357505"/>
              <a:gd name="T20" fmla="*/ 332804 w 357504"/>
              <a:gd name="T21" fmla="*/ 88455 h 357505"/>
              <a:gd name="T22" fmla="*/ 350807 w 357504"/>
              <a:gd name="T23" fmla="*/ 131120 h 357505"/>
              <a:gd name="T24" fmla="*/ 357187 w 357504"/>
              <a:gd name="T25" fmla="*/ 178600 h 357505"/>
              <a:gd name="T26" fmla="*/ 350807 w 357504"/>
              <a:gd name="T27" fmla="*/ 226080 h 357505"/>
              <a:gd name="T28" fmla="*/ 332804 w 357504"/>
              <a:gd name="T29" fmla="*/ 268744 h 357505"/>
              <a:gd name="T30" fmla="*/ 304879 w 357504"/>
              <a:gd name="T31" fmla="*/ 304890 h 357505"/>
              <a:gd name="T32" fmla="*/ 268735 w 357504"/>
              <a:gd name="T33" fmla="*/ 332816 h 357505"/>
              <a:gd name="T34" fmla="*/ 226074 w 357504"/>
              <a:gd name="T35" fmla="*/ 350820 h 357505"/>
              <a:gd name="T36" fmla="*/ 178600 w 357504"/>
              <a:gd name="T37" fmla="*/ 357200 h 357505"/>
              <a:gd name="T38" fmla="*/ 131120 w 357504"/>
              <a:gd name="T39" fmla="*/ 350820 h 357505"/>
              <a:gd name="T40" fmla="*/ 88455 w 357504"/>
              <a:gd name="T41" fmla="*/ 332816 h 357505"/>
              <a:gd name="T42" fmla="*/ 52309 w 357504"/>
              <a:gd name="T43" fmla="*/ 304890 h 357505"/>
              <a:gd name="T44" fmla="*/ 24383 w 357504"/>
              <a:gd name="T45" fmla="*/ 268744 h 357505"/>
              <a:gd name="T46" fmla="*/ 6379 w 357504"/>
              <a:gd name="T47" fmla="*/ 226080 h 357505"/>
              <a:gd name="T48" fmla="*/ 0 w 357504"/>
              <a:gd name="T49" fmla="*/ 178600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4" name="object 35"/>
          <p:cNvSpPr>
            <a:spLocks noChangeArrowheads="1"/>
          </p:cNvSpPr>
          <p:nvPr/>
        </p:nvSpPr>
        <p:spPr bwMode="auto">
          <a:xfrm>
            <a:off x="2811463" y="3544888"/>
            <a:ext cx="452437" cy="454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5" name="object 36"/>
          <p:cNvSpPr>
            <a:spLocks noChangeArrowheads="1"/>
          </p:cNvSpPr>
          <p:nvPr/>
        </p:nvSpPr>
        <p:spPr bwMode="auto">
          <a:xfrm>
            <a:off x="2857500" y="3571875"/>
            <a:ext cx="357188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6" name="object 37"/>
          <p:cNvSpPr>
            <a:spLocks/>
          </p:cNvSpPr>
          <p:nvPr/>
        </p:nvSpPr>
        <p:spPr bwMode="auto">
          <a:xfrm>
            <a:off x="2857500" y="3571875"/>
            <a:ext cx="357188" cy="357188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7" name="object 38"/>
          <p:cNvSpPr>
            <a:spLocks noChangeArrowheads="1"/>
          </p:cNvSpPr>
          <p:nvPr/>
        </p:nvSpPr>
        <p:spPr bwMode="auto">
          <a:xfrm>
            <a:off x="2168525" y="3189288"/>
            <a:ext cx="452438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8" name="object 39"/>
          <p:cNvSpPr>
            <a:spLocks noChangeArrowheads="1"/>
          </p:cNvSpPr>
          <p:nvPr/>
        </p:nvSpPr>
        <p:spPr bwMode="auto">
          <a:xfrm>
            <a:off x="2214563" y="3214688"/>
            <a:ext cx="357187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9" name="object 40"/>
          <p:cNvSpPr>
            <a:spLocks/>
          </p:cNvSpPr>
          <p:nvPr/>
        </p:nvSpPr>
        <p:spPr bwMode="auto">
          <a:xfrm>
            <a:off x="2214563" y="3214688"/>
            <a:ext cx="357187" cy="357187"/>
          </a:xfrm>
          <a:custGeom>
            <a:avLst/>
            <a:gdLst>
              <a:gd name="T0" fmla="*/ 0 w 357505"/>
              <a:gd name="T1" fmla="*/ 178600 h 357504"/>
              <a:gd name="T2" fmla="*/ 6379 w 357505"/>
              <a:gd name="T3" fmla="*/ 131120 h 357504"/>
              <a:gd name="T4" fmla="*/ 24383 w 357505"/>
              <a:gd name="T5" fmla="*/ 88455 h 357504"/>
              <a:gd name="T6" fmla="*/ 52309 w 357505"/>
              <a:gd name="T7" fmla="*/ 52309 h 357504"/>
              <a:gd name="T8" fmla="*/ 88455 w 357505"/>
              <a:gd name="T9" fmla="*/ 24383 h 357504"/>
              <a:gd name="T10" fmla="*/ 131120 w 357505"/>
              <a:gd name="T11" fmla="*/ 6379 h 357504"/>
              <a:gd name="T12" fmla="*/ 178600 w 357505"/>
              <a:gd name="T13" fmla="*/ 0 h 357504"/>
              <a:gd name="T14" fmla="*/ 226074 w 357505"/>
              <a:gd name="T15" fmla="*/ 6379 h 357504"/>
              <a:gd name="T16" fmla="*/ 268735 w 357505"/>
              <a:gd name="T17" fmla="*/ 24383 h 357504"/>
              <a:gd name="T18" fmla="*/ 304879 w 357505"/>
              <a:gd name="T19" fmla="*/ 52309 h 357504"/>
              <a:gd name="T20" fmla="*/ 332804 w 357505"/>
              <a:gd name="T21" fmla="*/ 88455 h 357504"/>
              <a:gd name="T22" fmla="*/ 350807 w 357505"/>
              <a:gd name="T23" fmla="*/ 131120 h 357504"/>
              <a:gd name="T24" fmla="*/ 357187 w 357505"/>
              <a:gd name="T25" fmla="*/ 178600 h 357504"/>
              <a:gd name="T26" fmla="*/ 350807 w 357505"/>
              <a:gd name="T27" fmla="*/ 226080 h 357504"/>
              <a:gd name="T28" fmla="*/ 332804 w 357505"/>
              <a:gd name="T29" fmla="*/ 268744 h 357504"/>
              <a:gd name="T30" fmla="*/ 304879 w 357505"/>
              <a:gd name="T31" fmla="*/ 304890 h 357504"/>
              <a:gd name="T32" fmla="*/ 268735 w 357505"/>
              <a:gd name="T33" fmla="*/ 332816 h 357504"/>
              <a:gd name="T34" fmla="*/ 226074 w 357505"/>
              <a:gd name="T35" fmla="*/ 350820 h 357504"/>
              <a:gd name="T36" fmla="*/ 178600 w 357505"/>
              <a:gd name="T37" fmla="*/ 357200 h 357504"/>
              <a:gd name="T38" fmla="*/ 131120 w 357505"/>
              <a:gd name="T39" fmla="*/ 350820 h 357504"/>
              <a:gd name="T40" fmla="*/ 88455 w 357505"/>
              <a:gd name="T41" fmla="*/ 332816 h 357504"/>
              <a:gd name="T42" fmla="*/ 52309 w 357505"/>
              <a:gd name="T43" fmla="*/ 304890 h 357504"/>
              <a:gd name="T44" fmla="*/ 24383 w 357505"/>
              <a:gd name="T45" fmla="*/ 268744 h 357504"/>
              <a:gd name="T46" fmla="*/ 6379 w 357505"/>
              <a:gd name="T47" fmla="*/ 226080 h 357504"/>
              <a:gd name="T48" fmla="*/ 0 w 357505"/>
              <a:gd name="T49" fmla="*/ 178600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0" name="object 41"/>
          <p:cNvSpPr txBox="1">
            <a:spLocks noChangeArrowheads="1"/>
          </p:cNvSpPr>
          <p:nvPr/>
        </p:nvSpPr>
        <p:spPr bwMode="auto">
          <a:xfrm>
            <a:off x="4419600" y="2740025"/>
            <a:ext cx="222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b="1" i="1">
                <a:solidFill>
                  <a:srgbClr val="00AF50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401" name="object 42"/>
          <p:cNvSpPr>
            <a:spLocks/>
          </p:cNvSpPr>
          <p:nvPr/>
        </p:nvSpPr>
        <p:spPr bwMode="auto">
          <a:xfrm>
            <a:off x="2571750" y="4992688"/>
            <a:ext cx="4306888" cy="793750"/>
          </a:xfrm>
          <a:custGeom>
            <a:avLst/>
            <a:gdLst>
              <a:gd name="T0" fmla="*/ 0 w 4307205"/>
              <a:gd name="T1" fmla="*/ 0 h 794385"/>
              <a:gd name="T2" fmla="*/ 4306900 w 4307205"/>
              <a:gd name="T3" fmla="*/ 0 h 794385"/>
              <a:gd name="T4" fmla="*/ 4306900 w 4307205"/>
              <a:gd name="T5" fmla="*/ 794397 h 794385"/>
              <a:gd name="T6" fmla="*/ 0 w 4307205"/>
              <a:gd name="T7" fmla="*/ 794397 h 794385"/>
              <a:gd name="T8" fmla="*/ 0 w 430720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7205"/>
              <a:gd name="T16" fmla="*/ 0 h 794385"/>
              <a:gd name="T17" fmla="*/ 4307205 w 430720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2" name="object 43"/>
          <p:cNvSpPr>
            <a:spLocks/>
          </p:cNvSpPr>
          <p:nvPr/>
        </p:nvSpPr>
        <p:spPr bwMode="auto">
          <a:xfrm>
            <a:off x="2571750" y="4992688"/>
            <a:ext cx="4306888" cy="793750"/>
          </a:xfrm>
          <a:custGeom>
            <a:avLst/>
            <a:gdLst>
              <a:gd name="T0" fmla="*/ 0 w 4307205"/>
              <a:gd name="T1" fmla="*/ 0 h 794385"/>
              <a:gd name="T2" fmla="*/ 4306900 w 4307205"/>
              <a:gd name="T3" fmla="*/ 0 h 794385"/>
              <a:gd name="T4" fmla="*/ 4306900 w 4307205"/>
              <a:gd name="T5" fmla="*/ 794397 h 794385"/>
              <a:gd name="T6" fmla="*/ 0 w 4307205"/>
              <a:gd name="T7" fmla="*/ 794397 h 794385"/>
              <a:gd name="T8" fmla="*/ 0 w 430720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7205"/>
              <a:gd name="T16" fmla="*/ 0 h 794385"/>
              <a:gd name="T17" fmla="*/ 4307205 w 430720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621088" y="5364163"/>
            <a:ext cx="260350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np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7" name="object 4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5405" name="object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3687D836-3100-48B2-8BB7-24B3DAB24304}" type="slidenum">
              <a:rPr lang="en-US" smtClean="0"/>
              <a:pPr marL="65088"/>
              <a:t>6</a:t>
            </a:fld>
            <a:endParaRPr lang="th-TH" smtClean="0"/>
          </a:p>
        </p:txBody>
      </p:sp>
      <p:sp>
        <p:nvSpPr>
          <p:cNvPr id="45" name="object 45"/>
          <p:cNvSpPr txBox="1"/>
          <p:nvPr/>
        </p:nvSpPr>
        <p:spPr>
          <a:xfrm>
            <a:off x="6094413" y="5259388"/>
            <a:ext cx="130175" cy="295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95600" y="5105400"/>
            <a:ext cx="3778250" cy="427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G 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42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m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baseline="25525" dirty="0">
                <a:latin typeface="Consolas"/>
                <a:cs typeface="Consolas"/>
              </a:rPr>
              <a:t>(</a:t>
            </a:r>
            <a:r>
              <a:rPr sz="2775" i="1" baseline="46546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)–</a:t>
            </a:r>
            <a:r>
              <a:rPr sz="2775" i="1" baseline="25525" dirty="0">
                <a:latin typeface="Consolas"/>
                <a:cs typeface="Consolas"/>
              </a:rPr>
              <a:t>m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953250" cy="814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Hungarian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Mathematicians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Erdös-Rényi </a:t>
            </a:r>
            <a:r>
              <a:rPr sz="2400" spc="-5" dirty="0">
                <a:latin typeface="Tahoma"/>
                <a:cs typeface="Tahoma"/>
              </a:rPr>
              <a:t>model of </a:t>
            </a:r>
            <a:r>
              <a:rPr sz="2400" spc="-10" dirty="0">
                <a:latin typeface="Tahoma"/>
                <a:cs typeface="Tahoma"/>
              </a:rPr>
              <a:t>random graphs</a:t>
            </a:r>
            <a:r>
              <a:rPr sz="2400" spc="-5" dirty="0">
                <a:latin typeface="Tahoma"/>
                <a:cs typeface="Tahoma"/>
              </a:rPr>
              <a:t> (1959)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258763" y="254000"/>
            <a:ext cx="17541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4" name="object 7"/>
          <p:cNvSpPr>
            <a:spLocks noChangeArrowheads="1"/>
          </p:cNvSpPr>
          <p:nvPr/>
        </p:nvSpPr>
        <p:spPr bwMode="auto">
          <a:xfrm>
            <a:off x="1395413" y="254000"/>
            <a:ext cx="19018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5" name="object 8"/>
          <p:cNvSpPr>
            <a:spLocks noChangeArrowheads="1"/>
          </p:cNvSpPr>
          <p:nvPr/>
        </p:nvSpPr>
        <p:spPr bwMode="auto">
          <a:xfrm>
            <a:off x="2813050" y="254000"/>
            <a:ext cx="16033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6" name="object 9"/>
          <p:cNvSpPr>
            <a:spLocks noChangeArrowheads="1"/>
          </p:cNvSpPr>
          <p:nvPr/>
        </p:nvSpPr>
        <p:spPr bwMode="auto">
          <a:xfrm>
            <a:off x="3798888" y="254000"/>
            <a:ext cx="2000250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7" name="object 10"/>
          <p:cNvSpPr>
            <a:spLocks noChangeArrowheads="1"/>
          </p:cNvSpPr>
          <p:nvPr/>
        </p:nvSpPr>
        <p:spPr bwMode="auto">
          <a:xfrm>
            <a:off x="5314950" y="254000"/>
            <a:ext cx="1912938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Paul Erdös and Alfréd</a:t>
            </a:r>
            <a:r>
              <a:rPr spc="-95" dirty="0"/>
              <a:t> </a:t>
            </a:r>
            <a:r>
              <a:rPr spc="-5" dirty="0"/>
              <a:t>Rényi</a:t>
            </a:r>
          </a:p>
        </p:txBody>
      </p:sp>
      <p:sp>
        <p:nvSpPr>
          <p:cNvPr id="17419" name="object 12"/>
          <p:cNvSpPr>
            <a:spLocks noChangeArrowheads="1"/>
          </p:cNvSpPr>
          <p:nvPr/>
        </p:nvSpPr>
        <p:spPr bwMode="auto">
          <a:xfrm>
            <a:off x="1095375" y="2381250"/>
            <a:ext cx="3287713" cy="33131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20" name="object 13"/>
          <p:cNvSpPr>
            <a:spLocks noChangeArrowheads="1"/>
          </p:cNvSpPr>
          <p:nvPr/>
        </p:nvSpPr>
        <p:spPr bwMode="auto">
          <a:xfrm>
            <a:off x="1290638" y="2576513"/>
            <a:ext cx="2905125" cy="29337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21" name="object 14"/>
          <p:cNvSpPr>
            <a:spLocks noChangeArrowheads="1"/>
          </p:cNvSpPr>
          <p:nvPr/>
        </p:nvSpPr>
        <p:spPr bwMode="auto">
          <a:xfrm>
            <a:off x="4953000" y="2381250"/>
            <a:ext cx="3313113" cy="33131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22" name="object 15"/>
          <p:cNvSpPr>
            <a:spLocks noChangeArrowheads="1"/>
          </p:cNvSpPr>
          <p:nvPr/>
        </p:nvSpPr>
        <p:spPr bwMode="auto">
          <a:xfrm>
            <a:off x="5146675" y="2571750"/>
            <a:ext cx="2928938" cy="29337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7424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2E7674F6-FB16-48E1-A690-F4B9002F278B}" type="slidenum">
              <a:rPr lang="en-US" smtClean="0"/>
              <a:pPr marL="65088"/>
              <a:t>7</a:t>
            </a:fld>
            <a:endParaRPr lang="th-TH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6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891463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simplest network model</a:t>
            </a:r>
          </a:p>
          <a:p>
            <a:pPr marL="355600" indent="-342900">
              <a:spcBef>
                <a:spcPts val="4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the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G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,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model,</a:t>
            </a:r>
          </a:p>
          <a:p>
            <a:pPr marL="355600" indent="-342900">
              <a:lnSpc>
                <a:spcPts val="2325"/>
              </a:lnSpc>
              <a:spcBef>
                <a:spcPts val="72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 graph is chosen uniformly at random from the collection of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all  graphs </a:t>
            </a:r>
            <a:r>
              <a:rPr lang="th-TH" sz="2000">
                <a:latin typeface="Tahoma" pitchFamily="34" charset="0"/>
                <a:cs typeface="Tahoma" pitchFamily="34" charset="0"/>
              </a:rPr>
              <a:t>which have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000">
                <a:latin typeface="Tahoma" pitchFamily="34" charset="0"/>
                <a:cs typeface="Tahoma" pitchFamily="34" charset="0"/>
              </a:rPr>
              <a:t>nodes and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000">
                <a:latin typeface="Tahoma" pitchFamily="34" charset="0"/>
                <a:cs typeface="Tahoma" pitchFamily="34" charset="0"/>
              </a:rPr>
              <a:t>edges.</a:t>
            </a:r>
          </a:p>
          <a:p>
            <a:pPr marL="355600" indent="-342900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So, that specific graph will appear with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4772025"/>
            <a:ext cx="8047038" cy="762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Moreover, </a:t>
            </a:r>
            <a:r>
              <a:rPr sz="2400" spc="-5" dirty="0">
                <a:latin typeface="Tahoma"/>
                <a:cs typeface="Tahoma"/>
              </a:rPr>
              <a:t>we expect 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dirty="0">
                <a:latin typeface="Symbol"/>
                <a:cs typeface="Symbol"/>
              </a:rPr>
              <a:t>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m</a:t>
            </a:r>
            <a:r>
              <a:rPr sz="2400" dirty="0">
                <a:latin typeface="Consolas"/>
                <a:cs typeface="Consolas"/>
              </a:rPr>
              <a:t>)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we choose 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i="1" spc="-105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and</a:t>
            </a:r>
            <a:endParaRPr sz="2400">
              <a:latin typeface="Tahoma"/>
              <a:cs typeface="Tahoma"/>
            </a:endParaRPr>
          </a:p>
          <a:p>
            <a:pPr marL="3549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dirty="0">
                <a:latin typeface="Consolas"/>
                <a:cs typeface="Consolas"/>
              </a:rPr>
              <a:t>m</a:t>
            </a:r>
            <a:r>
              <a:rPr sz="2400" i="1" spc="-65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such that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438" name="object 7"/>
          <p:cNvSpPr>
            <a:spLocks noChangeArrowheads="1"/>
          </p:cNvSpPr>
          <p:nvPr/>
        </p:nvSpPr>
        <p:spPr bwMode="auto">
          <a:xfrm>
            <a:off x="258763" y="254000"/>
            <a:ext cx="15922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9" name="object 8"/>
          <p:cNvSpPr>
            <a:spLocks noChangeArrowheads="1"/>
          </p:cNvSpPr>
          <p:nvPr/>
        </p:nvSpPr>
        <p:spPr bwMode="auto">
          <a:xfrm>
            <a:off x="1235075" y="254000"/>
            <a:ext cx="190182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40" name="object 9"/>
          <p:cNvSpPr>
            <a:spLocks noChangeArrowheads="1"/>
          </p:cNvSpPr>
          <p:nvPr/>
        </p:nvSpPr>
        <p:spPr bwMode="auto">
          <a:xfrm>
            <a:off x="2519363" y="254000"/>
            <a:ext cx="814387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41" name="object 10"/>
          <p:cNvSpPr>
            <a:spLocks noChangeArrowheads="1"/>
          </p:cNvSpPr>
          <p:nvPr/>
        </p:nvSpPr>
        <p:spPr bwMode="auto">
          <a:xfrm>
            <a:off x="2716213" y="254000"/>
            <a:ext cx="1914525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42" name="object 11"/>
          <p:cNvSpPr>
            <a:spLocks noChangeArrowheads="1"/>
          </p:cNvSpPr>
          <p:nvPr/>
        </p:nvSpPr>
        <p:spPr bwMode="auto">
          <a:xfrm>
            <a:off x="4146550" y="254000"/>
            <a:ext cx="2005013" cy="7540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The Erdös-Rényi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18444" name="object 13"/>
          <p:cNvSpPr>
            <a:spLocks/>
          </p:cNvSpPr>
          <p:nvPr/>
        </p:nvSpPr>
        <p:spPr bwMode="auto">
          <a:xfrm>
            <a:off x="2959100" y="3643313"/>
            <a:ext cx="3387725" cy="793750"/>
          </a:xfrm>
          <a:custGeom>
            <a:avLst/>
            <a:gdLst>
              <a:gd name="T0" fmla="*/ 0 w 3387090"/>
              <a:gd name="T1" fmla="*/ 0 h 794385"/>
              <a:gd name="T2" fmla="*/ 3386785 w 3387090"/>
              <a:gd name="T3" fmla="*/ 0 h 794385"/>
              <a:gd name="T4" fmla="*/ 3386785 w 3387090"/>
              <a:gd name="T5" fmla="*/ 794397 h 794385"/>
              <a:gd name="T6" fmla="*/ 0 w 3387090"/>
              <a:gd name="T7" fmla="*/ 794397 h 794385"/>
              <a:gd name="T8" fmla="*/ 0 w 338709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87090"/>
              <a:gd name="T16" fmla="*/ 0 h 794385"/>
              <a:gd name="T17" fmla="*/ 3387090 w 338709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5" name="object 14"/>
          <p:cNvSpPr>
            <a:spLocks/>
          </p:cNvSpPr>
          <p:nvPr/>
        </p:nvSpPr>
        <p:spPr bwMode="auto">
          <a:xfrm>
            <a:off x="2959100" y="3643313"/>
            <a:ext cx="3387725" cy="793750"/>
          </a:xfrm>
          <a:custGeom>
            <a:avLst/>
            <a:gdLst>
              <a:gd name="T0" fmla="*/ 0 w 3387090"/>
              <a:gd name="T1" fmla="*/ 0 h 794385"/>
              <a:gd name="T2" fmla="*/ 3386785 w 3387090"/>
              <a:gd name="T3" fmla="*/ 0 h 794385"/>
              <a:gd name="T4" fmla="*/ 3386785 w 3387090"/>
              <a:gd name="T5" fmla="*/ 794397 h 794385"/>
              <a:gd name="T6" fmla="*/ 0 w 3387090"/>
              <a:gd name="T7" fmla="*/ 794397 h 794385"/>
              <a:gd name="T8" fmla="*/ 0 w 338709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87090"/>
              <a:gd name="T16" fmla="*/ 0 h 794385"/>
              <a:gd name="T17" fmla="*/ 3387090 w 338709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3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5695950" y="3697288"/>
            <a:ext cx="130175" cy="295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95950" y="4051300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m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55950" y="3806825"/>
            <a:ext cx="2997200" cy="504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sz="2775" i="1" baseline="-21021" dirty="0">
                <a:latin typeface="Consolas"/>
                <a:cs typeface="Consolas"/>
              </a:rPr>
              <a:t>nm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9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1/(</a:t>
            </a:r>
            <a:r>
              <a:rPr sz="2775" baseline="33033" dirty="0">
                <a:latin typeface="Consolas"/>
                <a:cs typeface="Consolas"/>
              </a:rPr>
              <a:t>(</a:t>
            </a:r>
            <a:r>
              <a:rPr sz="2775" baseline="12012" dirty="0">
                <a:latin typeface="Consolas"/>
                <a:cs typeface="Consolas"/>
              </a:rPr>
              <a:t>2</a:t>
            </a:r>
            <a:r>
              <a:rPr sz="2775" baseline="33033" dirty="0">
                <a:latin typeface="Consolas"/>
                <a:cs typeface="Consolas"/>
              </a:rPr>
              <a:t>)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18449" name="object 18"/>
          <p:cNvSpPr>
            <a:spLocks/>
          </p:cNvSpPr>
          <p:nvPr/>
        </p:nvSpPr>
        <p:spPr bwMode="auto">
          <a:xfrm>
            <a:off x="3714750" y="5429250"/>
            <a:ext cx="1874838" cy="793750"/>
          </a:xfrm>
          <a:custGeom>
            <a:avLst/>
            <a:gdLst>
              <a:gd name="T0" fmla="*/ 0 w 1875154"/>
              <a:gd name="T1" fmla="*/ 0 h 794385"/>
              <a:gd name="T2" fmla="*/ 1875142 w 1875154"/>
              <a:gd name="T3" fmla="*/ 0 h 794385"/>
              <a:gd name="T4" fmla="*/ 1875142 w 1875154"/>
              <a:gd name="T5" fmla="*/ 794397 h 794385"/>
              <a:gd name="T6" fmla="*/ 0 w 1875154"/>
              <a:gd name="T7" fmla="*/ 794397 h 794385"/>
              <a:gd name="T8" fmla="*/ 0 w 1875154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5154"/>
              <a:gd name="T16" fmla="*/ 0 h 794385"/>
              <a:gd name="T17" fmla="*/ 1875154 w 1875154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0" name="object 19"/>
          <p:cNvSpPr>
            <a:spLocks/>
          </p:cNvSpPr>
          <p:nvPr/>
        </p:nvSpPr>
        <p:spPr bwMode="auto">
          <a:xfrm>
            <a:off x="3714750" y="5429250"/>
            <a:ext cx="1874838" cy="793750"/>
          </a:xfrm>
          <a:custGeom>
            <a:avLst/>
            <a:gdLst>
              <a:gd name="T0" fmla="*/ 0 w 1875154"/>
              <a:gd name="T1" fmla="*/ 0 h 794385"/>
              <a:gd name="T2" fmla="*/ 1875142 w 1875154"/>
              <a:gd name="T3" fmla="*/ 0 h 794385"/>
              <a:gd name="T4" fmla="*/ 1875142 w 1875154"/>
              <a:gd name="T5" fmla="*/ 794397 h 794385"/>
              <a:gd name="T6" fmla="*/ 0 w 1875154"/>
              <a:gd name="T7" fmla="*/ 794397 h 794385"/>
              <a:gd name="T8" fmla="*/ 0 w 1875154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5154"/>
              <a:gd name="T16" fmla="*/ 0 h 794385"/>
              <a:gd name="T17" fmla="*/ 1875154 w 1875154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4879975" y="5819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2" name="object 2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8453" name="object 2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CA2EC22A-7AC6-4C1F-9634-065F34E80E2D}" type="slidenum">
              <a:rPr lang="en-US" smtClean="0"/>
              <a:pPr marL="65088"/>
              <a:t>8</a:t>
            </a:fld>
            <a:endParaRPr lang="th-TH" smtClean="0"/>
          </a:p>
        </p:txBody>
      </p:sp>
      <p:sp>
        <p:nvSpPr>
          <p:cNvPr id="21" name="object 21"/>
          <p:cNvSpPr txBox="1"/>
          <p:nvPr/>
        </p:nvSpPr>
        <p:spPr>
          <a:xfrm>
            <a:off x="3903663" y="5592763"/>
            <a:ext cx="14986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m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11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911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4" name="object 5"/>
          <p:cNvSpPr txBox="1">
            <a:spLocks noChangeArrowheads="1"/>
          </p:cNvSpPr>
          <p:nvPr/>
        </p:nvSpPr>
        <p:spPr bwMode="auto">
          <a:xfrm>
            <a:off x="536575" y="1096963"/>
            <a:ext cx="7842250" cy="249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4013" indent="-341313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As the size of the network increases, if you keep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(i.e.,  the probability of any two nodes being connected) the  same, what happens to the average degree?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stays the same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increases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decreases</a:t>
            </a:r>
          </a:p>
        </p:txBody>
      </p:sp>
      <p:sp>
        <p:nvSpPr>
          <p:cNvPr id="20485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#1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048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83B474C5-2701-4E35-9A9A-0EBB10D22F00}" type="slidenum">
              <a:rPr lang="en-US" smtClean="0"/>
              <a:pPr marL="65088"/>
              <a:t>9</a:t>
            </a:fld>
            <a:endParaRPr lang="th-TH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2187</Words>
  <Application>Microsoft Office PowerPoint</Application>
  <PresentationFormat>On-screen Show (4:3)</PresentationFormat>
  <Paragraphs>501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Design Template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Angsana New</vt:lpstr>
      <vt:lpstr>Calibri</vt:lpstr>
      <vt:lpstr>Cordia New</vt:lpstr>
      <vt:lpstr>Tahoma</vt:lpstr>
      <vt:lpstr>Times New Roman</vt:lpstr>
      <vt:lpstr>Consolas</vt:lpstr>
      <vt:lpstr>Symbol</vt:lpstr>
      <vt:lpstr>Wingdings</vt:lpstr>
      <vt:lpstr>Office Theme</vt:lpstr>
      <vt:lpstr>Office Theme</vt:lpstr>
      <vt:lpstr>Office Theme</vt:lpstr>
      <vt:lpstr>Office Theme</vt:lpstr>
      <vt:lpstr>Slide 1</vt:lpstr>
      <vt:lpstr>Outline</vt:lpstr>
      <vt:lpstr>Network Models</vt:lpstr>
      <vt:lpstr>Downloading NetLogo</vt:lpstr>
      <vt:lpstr>Random Graph</vt:lpstr>
      <vt:lpstr>Random Graph</vt:lpstr>
      <vt:lpstr>Paul Erdös and Alfréd Rényi</vt:lpstr>
      <vt:lpstr>The Erdös-Rényi Model</vt:lpstr>
      <vt:lpstr>Question #1</vt:lpstr>
      <vt:lpstr>Slide 10</vt:lpstr>
      <vt:lpstr>NetLogo: Layouts</vt:lpstr>
      <vt:lpstr>Degree Distribution</vt:lpstr>
      <vt:lpstr>Question #2</vt:lpstr>
      <vt:lpstr>Question #3</vt:lpstr>
      <vt:lpstr>Question #4</vt:lpstr>
      <vt:lpstr>Degree Distribution</vt:lpstr>
      <vt:lpstr>Example: Binomial Distribution</vt:lpstr>
      <vt:lpstr> Example: if varying p </vt:lpstr>
      <vt:lpstr>Question #5</vt:lpstr>
      <vt:lpstr>What is the mean?</vt:lpstr>
      <vt:lpstr>What is the variance?</vt:lpstr>
      <vt:lpstr>Approximation</vt:lpstr>
      <vt:lpstr>Poisson Distribution</vt:lpstr>
      <vt:lpstr>Insights</vt:lpstr>
      <vt:lpstr>Keywords</vt:lpstr>
      <vt:lpstr>Giant Component</vt:lpstr>
      <vt:lpstr>Question #6</vt:lpstr>
      <vt:lpstr>Emergence of a Giant Component</vt:lpstr>
      <vt:lpstr>Percolation Theory</vt:lpstr>
      <vt:lpstr>Example: Percolation (2D Lattice)</vt:lpstr>
      <vt:lpstr>Percolation Threshold</vt:lpstr>
      <vt:lpstr>Question #7</vt:lpstr>
      <vt:lpstr>Percolation on a 2D Lattice</vt:lpstr>
      <vt:lpstr>Percolation on a Random Graph</vt:lpstr>
      <vt:lpstr>What happens to Gnp when we vary p?</vt:lpstr>
      <vt:lpstr>Back to Node Degrees of Gnp</vt:lpstr>
      <vt:lpstr>Probability of a Node Being Isolated</vt:lpstr>
      <vt:lpstr>Case of No Isolated Nodes</vt:lpstr>
      <vt:lpstr>Case of No Isolated Nodes</vt:lpstr>
      <vt:lpstr>Evolution of a Random Graph</vt:lpstr>
      <vt:lpstr>Emergence of a Giant Component</vt:lpstr>
      <vt:lpstr>Question #8</vt:lpstr>
      <vt:lpstr>Why just One Giant Component?</vt:lpstr>
      <vt:lpstr>Average Shortest Path</vt:lpstr>
      <vt:lpstr>Average Shortest Path</vt:lpstr>
      <vt:lpstr> Friends at Distance l </vt:lpstr>
      <vt:lpstr>What This Means in Practice?</vt:lpstr>
      <vt:lpstr>Erdös-Rényi Avg. Shortest Path</vt:lpstr>
      <vt:lpstr>Slide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KID</cp:lastModifiedBy>
  <cp:revision>3</cp:revision>
  <dcterms:created xsi:type="dcterms:W3CDTF">2017-02-08T01:57:23Z</dcterms:created>
  <dcterms:modified xsi:type="dcterms:W3CDTF">2017-03-08T02:22:09Z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2017-02-05T00:00:00Z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2017-02-08T00:00:00Z</vt:filetime>
  </property>
</Properties>
</file>